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1" r:id="rId3"/>
    <p:sldId id="310" r:id="rId4"/>
    <p:sldId id="324" r:id="rId5"/>
    <p:sldId id="311" r:id="rId6"/>
    <p:sldId id="312" r:id="rId7"/>
    <p:sldId id="313" r:id="rId8"/>
    <p:sldId id="314" r:id="rId9"/>
    <p:sldId id="315" r:id="rId10"/>
    <p:sldId id="327" r:id="rId11"/>
    <p:sldId id="326" r:id="rId12"/>
    <p:sldId id="325" r:id="rId13"/>
    <p:sldId id="328" r:id="rId14"/>
    <p:sldId id="329" r:id="rId15"/>
    <p:sldId id="323" r:id="rId16"/>
    <p:sldId id="321" r:id="rId17"/>
    <p:sldId id="322" r:id="rId18"/>
    <p:sldId id="307" r:id="rId19"/>
    <p:sldId id="318" r:id="rId20"/>
    <p:sldId id="331" r:id="rId21"/>
    <p:sldId id="332" r:id="rId22"/>
    <p:sldId id="333" r:id="rId23"/>
    <p:sldId id="319" r:id="rId24"/>
    <p:sldId id="335" r:id="rId25"/>
    <p:sldId id="330" r:id="rId26"/>
    <p:sldId id="316" r:id="rId27"/>
    <p:sldId id="278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B7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291" autoAdjust="0"/>
  </p:normalViewPr>
  <p:slideViewPr>
    <p:cSldViewPr snapToGrid="0">
      <p:cViewPr varScale="1">
        <p:scale>
          <a:sx n="100" d="100"/>
          <a:sy n="100" d="100"/>
        </p:scale>
        <p:origin x="378" y="-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EC25E-58F9-4EE5-AE1D-1375BFC09AA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5015604-C8D5-4420-9F6A-5EB809EBDB08}">
      <dgm:prSet phldrT="[Tekst]" custT="1"/>
      <dgm:spPr>
        <a:solidFill>
          <a:srgbClr val="A80000"/>
        </a:solidFill>
      </dgm:spPr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</a:t>
          </a:r>
        </a:p>
      </dgm:t>
    </dgm:pt>
    <dgm:pt modelId="{D0D865F5-E5C1-48C9-A9E1-07EF85E43875}" type="parTrans" cxnId="{15C17633-736C-43B9-8A6A-16FDE9C2B0A4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74FDA-F138-4522-9449-857233A1DFE1}" type="sibTrans" cxnId="{15C17633-736C-43B9-8A6A-16FDE9C2B0A4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339E4-E41C-4463-AC05-093B23691D9E}">
      <dgm:prSet phldrT="[Tekst]" custT="1"/>
      <dgm:spPr/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Kierunek  działania </a:t>
          </a:r>
        </a:p>
      </dgm:t>
    </dgm:pt>
    <dgm:pt modelId="{0CAA5EE5-0D71-4A0F-B13D-028B682A3B52}" type="parTrans" cxnId="{D289E679-4E7D-4EC7-BA01-382C854B7035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1281C-5B8A-46C6-A9AB-BEAA9C857575}" type="sibTrans" cxnId="{D289E679-4E7D-4EC7-BA01-382C854B7035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B9F14-0CD5-498F-BBBE-19BBE8CA30A9}">
      <dgm:prSet phldrT="[Tekst]" custT="1"/>
      <dgm:spPr/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Kierunek  działania </a:t>
          </a:r>
        </a:p>
      </dgm:t>
    </dgm:pt>
    <dgm:pt modelId="{5538EDBC-E8EB-407C-953E-A05B971B0540}" type="parTrans" cxnId="{67FE697D-0D9D-43F1-A7B5-24388FCE9442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E678D-56D0-4E08-B9E8-D40D2A8EEE4F}" type="sibTrans" cxnId="{67FE697D-0D9D-43F1-A7B5-24388FCE9442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08C0-69E3-4008-9F0B-BF03C5088CBC}">
      <dgm:prSet phldrT="[Tekst]" custT="1"/>
      <dgm:spPr/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Kierunek  działania </a:t>
          </a:r>
        </a:p>
      </dgm:t>
    </dgm:pt>
    <dgm:pt modelId="{EA12D662-0E80-49E6-B039-4ACA3AF90CC5}" type="parTrans" cxnId="{9727DE96-9609-4FD2-BC0F-A0EA54C3FB8C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C22CF-EDCE-48C3-9F1C-0AA9AED24C2A}" type="sibTrans" cxnId="{9727DE96-9609-4FD2-BC0F-A0EA54C3FB8C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EACE6-9D50-4B12-9868-153A4351430B}">
      <dgm:prSet custT="1"/>
      <dgm:spPr/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Działania rewitalizacyjne </a:t>
          </a:r>
        </a:p>
      </dgm:t>
    </dgm:pt>
    <dgm:pt modelId="{A8729AA0-EF32-4571-B6F4-8F06575B2DC3}" type="parTrans" cxnId="{DC860057-F4B7-4458-BB65-D769A728C066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2D153-6CC4-4355-BC43-78BCCB4E3C89}" type="sibTrans" cxnId="{DC860057-F4B7-4458-BB65-D769A728C066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F1875-B4E6-461D-990B-F60137B9DA5C}">
      <dgm:prSet custT="1"/>
      <dgm:spPr/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Projekt </a:t>
          </a:r>
        </a:p>
      </dgm:t>
    </dgm:pt>
    <dgm:pt modelId="{28A860FD-6AF3-477B-BC1C-ADDEF0744599}" type="parTrans" cxnId="{763B4D85-09E0-425F-BAE4-F23A780B3584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9CE35-7101-493A-BC35-0F06CC48BE17}" type="sibTrans" cxnId="{763B4D85-09E0-425F-BAE4-F23A780B3584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5D65D-7D80-4B88-8BB6-41AE275547F4}">
      <dgm:prSet custT="1"/>
      <dgm:spPr/>
      <dgm:t>
        <a:bodyPr/>
        <a:lstStyle/>
        <a:p>
          <a:pPr algn="ctr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Projekt </a:t>
          </a:r>
        </a:p>
      </dgm:t>
    </dgm:pt>
    <dgm:pt modelId="{3CF65F37-C2FE-475F-9B2F-25F867384E93}" type="parTrans" cxnId="{B042DF4D-3A77-49DB-839E-EF0AE5A2B628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FC77-A65F-49F2-B70B-F660CCBE5541}" type="sibTrans" cxnId="{B042DF4D-3A77-49DB-839E-EF0AE5A2B628}">
      <dgm:prSet/>
      <dgm:spPr/>
      <dgm:t>
        <a:bodyPr/>
        <a:lstStyle/>
        <a:p>
          <a:pPr algn="ctr"/>
          <a:endParaRPr lang="pl-PL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EB808-3D99-446B-BC6E-66744BDBA7FA}">
      <dgm:prSet phldrT="[Tekst]" custT="1"/>
      <dgm:spPr>
        <a:solidFill>
          <a:srgbClr val="A80000"/>
        </a:solidFill>
      </dgm:spPr>
      <dgm:t>
        <a:bodyPr/>
        <a:lstStyle/>
        <a:p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</a:t>
          </a:r>
        </a:p>
      </dgm:t>
    </dgm:pt>
    <dgm:pt modelId="{C234FD0A-245F-4B08-BA9E-7E86E4D8575B}" type="parTrans" cxnId="{957CF51B-2094-4B8E-8A80-44A0F25AB1EC}">
      <dgm:prSet/>
      <dgm:spPr/>
      <dgm:t>
        <a:bodyPr/>
        <a:lstStyle/>
        <a:p>
          <a:endParaRPr lang="pl-PL"/>
        </a:p>
      </dgm:t>
    </dgm:pt>
    <dgm:pt modelId="{65881E55-8EA0-4188-A776-AAD7CC577048}" type="sibTrans" cxnId="{957CF51B-2094-4B8E-8A80-44A0F25AB1EC}">
      <dgm:prSet/>
      <dgm:spPr/>
      <dgm:t>
        <a:bodyPr/>
        <a:lstStyle/>
        <a:p>
          <a:endParaRPr lang="pl-PL"/>
        </a:p>
      </dgm:t>
    </dgm:pt>
    <dgm:pt modelId="{C91288E1-53C8-4C1C-8C5D-E0611BFEA0F8}">
      <dgm:prSet phldrT="[Tekst]" custT="1"/>
      <dgm:spPr>
        <a:solidFill>
          <a:srgbClr val="A80000"/>
        </a:solidFill>
      </dgm:spPr>
      <dgm:t>
        <a:bodyPr/>
        <a:lstStyle/>
        <a:p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Cel </a:t>
          </a:r>
        </a:p>
      </dgm:t>
    </dgm:pt>
    <dgm:pt modelId="{194BB588-50D9-4D33-B5BD-5F1E364FFAEE}" type="parTrans" cxnId="{8E3B300E-724C-41A8-B8E8-85937B2040D7}">
      <dgm:prSet/>
      <dgm:spPr/>
      <dgm:t>
        <a:bodyPr/>
        <a:lstStyle/>
        <a:p>
          <a:endParaRPr lang="pl-PL"/>
        </a:p>
      </dgm:t>
    </dgm:pt>
    <dgm:pt modelId="{B6D8EA92-8A74-4AB0-ACE9-F359048A0837}" type="sibTrans" cxnId="{8E3B300E-724C-41A8-B8E8-85937B2040D7}">
      <dgm:prSet/>
      <dgm:spPr/>
      <dgm:t>
        <a:bodyPr/>
        <a:lstStyle/>
        <a:p>
          <a:endParaRPr lang="pl-PL"/>
        </a:p>
      </dgm:t>
    </dgm:pt>
    <dgm:pt modelId="{5165C2EC-1EBE-45A6-9DE7-64114982B4D0}" type="pres">
      <dgm:prSet presAssocID="{4CAEC25E-58F9-4EE5-AE1D-1375BFC09A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F04C780-5C5D-4E7C-8569-943E5D95393C}" type="pres">
      <dgm:prSet presAssocID="{75015604-C8D5-4420-9F6A-5EB809EBDB08}" presName="hierRoot1" presStyleCnt="0">
        <dgm:presLayoutVars>
          <dgm:hierBranch val="init"/>
        </dgm:presLayoutVars>
      </dgm:prSet>
      <dgm:spPr/>
    </dgm:pt>
    <dgm:pt modelId="{DB095BB7-BCB7-4A73-A122-719A00375AF9}" type="pres">
      <dgm:prSet presAssocID="{75015604-C8D5-4420-9F6A-5EB809EBDB08}" presName="rootComposite1" presStyleCnt="0"/>
      <dgm:spPr/>
    </dgm:pt>
    <dgm:pt modelId="{9C633377-C660-46E6-A0A2-FC8EB0911332}" type="pres">
      <dgm:prSet presAssocID="{75015604-C8D5-4420-9F6A-5EB809EBDB08}" presName="rootText1" presStyleLbl="node0" presStyleIdx="0" presStyleCnt="3">
        <dgm:presLayoutVars>
          <dgm:chPref val="3"/>
        </dgm:presLayoutVars>
      </dgm:prSet>
      <dgm:spPr/>
    </dgm:pt>
    <dgm:pt modelId="{BB464753-66D0-4C7E-8ACD-FFDE83129B64}" type="pres">
      <dgm:prSet presAssocID="{75015604-C8D5-4420-9F6A-5EB809EBDB08}" presName="rootConnector1" presStyleLbl="node1" presStyleIdx="0" presStyleCnt="0"/>
      <dgm:spPr/>
    </dgm:pt>
    <dgm:pt modelId="{87F8F8E6-ED66-4B4C-96E2-B9C810FD3555}" type="pres">
      <dgm:prSet presAssocID="{75015604-C8D5-4420-9F6A-5EB809EBDB08}" presName="hierChild2" presStyleCnt="0"/>
      <dgm:spPr/>
    </dgm:pt>
    <dgm:pt modelId="{D985179A-A17E-4F23-8A05-E51336780E5C}" type="pres">
      <dgm:prSet presAssocID="{0CAA5EE5-0D71-4A0F-B13D-028B682A3B52}" presName="Name37" presStyleLbl="parChTrans1D2" presStyleIdx="0" presStyleCnt="3"/>
      <dgm:spPr/>
    </dgm:pt>
    <dgm:pt modelId="{D00C8301-7E18-4968-8AA3-84F458731F05}" type="pres">
      <dgm:prSet presAssocID="{C64339E4-E41C-4463-AC05-093B23691D9E}" presName="hierRoot2" presStyleCnt="0">
        <dgm:presLayoutVars>
          <dgm:hierBranch val="init"/>
        </dgm:presLayoutVars>
      </dgm:prSet>
      <dgm:spPr/>
    </dgm:pt>
    <dgm:pt modelId="{A9FBD463-1350-430E-BA34-F42596A1B714}" type="pres">
      <dgm:prSet presAssocID="{C64339E4-E41C-4463-AC05-093B23691D9E}" presName="rootComposite" presStyleCnt="0"/>
      <dgm:spPr/>
    </dgm:pt>
    <dgm:pt modelId="{004FF877-9FD6-454D-AB37-C6DC00B41216}" type="pres">
      <dgm:prSet presAssocID="{C64339E4-E41C-4463-AC05-093B23691D9E}" presName="rootText" presStyleLbl="node2" presStyleIdx="0" presStyleCnt="3" custScaleX="170014">
        <dgm:presLayoutVars>
          <dgm:chPref val="3"/>
        </dgm:presLayoutVars>
      </dgm:prSet>
      <dgm:spPr/>
    </dgm:pt>
    <dgm:pt modelId="{9FCA94D5-7327-4499-B563-7D499546C0D3}" type="pres">
      <dgm:prSet presAssocID="{C64339E4-E41C-4463-AC05-093B23691D9E}" presName="rootConnector" presStyleLbl="node2" presStyleIdx="0" presStyleCnt="3"/>
      <dgm:spPr/>
    </dgm:pt>
    <dgm:pt modelId="{85996AAE-A383-4952-97BA-E82556C9E2ED}" type="pres">
      <dgm:prSet presAssocID="{C64339E4-E41C-4463-AC05-093B23691D9E}" presName="hierChild4" presStyleCnt="0"/>
      <dgm:spPr/>
    </dgm:pt>
    <dgm:pt modelId="{E7B50D8F-7C6A-4308-B72D-37FD07E66EC2}" type="pres">
      <dgm:prSet presAssocID="{A8729AA0-EF32-4571-B6F4-8F06575B2DC3}" presName="Name37" presStyleLbl="parChTrans1D3" presStyleIdx="0" presStyleCnt="1"/>
      <dgm:spPr/>
    </dgm:pt>
    <dgm:pt modelId="{CBEA0270-EF2B-48DF-963C-D03959DF600E}" type="pres">
      <dgm:prSet presAssocID="{D94EACE6-9D50-4B12-9868-153A4351430B}" presName="hierRoot2" presStyleCnt="0">
        <dgm:presLayoutVars>
          <dgm:hierBranch val="init"/>
        </dgm:presLayoutVars>
      </dgm:prSet>
      <dgm:spPr/>
    </dgm:pt>
    <dgm:pt modelId="{2C68EF2B-8A66-45FE-AC91-66483220E165}" type="pres">
      <dgm:prSet presAssocID="{D94EACE6-9D50-4B12-9868-153A4351430B}" presName="rootComposite" presStyleCnt="0"/>
      <dgm:spPr/>
    </dgm:pt>
    <dgm:pt modelId="{5142F271-ED53-471E-8927-8EDA7357A4B3}" type="pres">
      <dgm:prSet presAssocID="{D94EACE6-9D50-4B12-9868-153A4351430B}" presName="rootText" presStyleLbl="node3" presStyleIdx="0" presStyleCnt="1" custScaleX="263294" custScaleY="121691">
        <dgm:presLayoutVars>
          <dgm:chPref val="3"/>
        </dgm:presLayoutVars>
      </dgm:prSet>
      <dgm:spPr/>
    </dgm:pt>
    <dgm:pt modelId="{71A45917-F06E-449C-8485-E550669E91C9}" type="pres">
      <dgm:prSet presAssocID="{D94EACE6-9D50-4B12-9868-153A4351430B}" presName="rootConnector" presStyleLbl="node3" presStyleIdx="0" presStyleCnt="1"/>
      <dgm:spPr/>
    </dgm:pt>
    <dgm:pt modelId="{3E9F97A0-CF41-4812-B6E2-A6B65CCCF674}" type="pres">
      <dgm:prSet presAssocID="{D94EACE6-9D50-4B12-9868-153A4351430B}" presName="hierChild4" presStyleCnt="0"/>
      <dgm:spPr/>
    </dgm:pt>
    <dgm:pt modelId="{B7F14B37-CFCA-4709-B248-F8B2A15A70C3}" type="pres">
      <dgm:prSet presAssocID="{28A860FD-6AF3-477B-BC1C-ADDEF0744599}" presName="Name37" presStyleLbl="parChTrans1D4" presStyleIdx="0" presStyleCnt="2"/>
      <dgm:spPr/>
    </dgm:pt>
    <dgm:pt modelId="{A6982977-41A5-4B44-B796-FE010871C778}" type="pres">
      <dgm:prSet presAssocID="{218F1875-B4E6-461D-990B-F60137B9DA5C}" presName="hierRoot2" presStyleCnt="0">
        <dgm:presLayoutVars>
          <dgm:hierBranch val="init"/>
        </dgm:presLayoutVars>
      </dgm:prSet>
      <dgm:spPr/>
    </dgm:pt>
    <dgm:pt modelId="{09978481-371F-4389-881A-A05CE577CA39}" type="pres">
      <dgm:prSet presAssocID="{218F1875-B4E6-461D-990B-F60137B9DA5C}" presName="rootComposite" presStyleCnt="0"/>
      <dgm:spPr/>
    </dgm:pt>
    <dgm:pt modelId="{C17F489E-1D8B-4BD8-9BAA-485534EC96F8}" type="pres">
      <dgm:prSet presAssocID="{218F1875-B4E6-461D-990B-F60137B9DA5C}" presName="rootText" presStyleLbl="node4" presStyleIdx="0" presStyleCnt="2">
        <dgm:presLayoutVars>
          <dgm:chPref val="3"/>
        </dgm:presLayoutVars>
      </dgm:prSet>
      <dgm:spPr/>
    </dgm:pt>
    <dgm:pt modelId="{40D970E8-5DB9-4BDE-A4DB-8444CE9B72E2}" type="pres">
      <dgm:prSet presAssocID="{218F1875-B4E6-461D-990B-F60137B9DA5C}" presName="rootConnector" presStyleLbl="node4" presStyleIdx="0" presStyleCnt="2"/>
      <dgm:spPr/>
    </dgm:pt>
    <dgm:pt modelId="{78D2D1EF-629B-438F-B980-094EEDDCC998}" type="pres">
      <dgm:prSet presAssocID="{218F1875-B4E6-461D-990B-F60137B9DA5C}" presName="hierChild4" presStyleCnt="0"/>
      <dgm:spPr/>
    </dgm:pt>
    <dgm:pt modelId="{D480A29E-A04C-4156-9404-73655F84BA04}" type="pres">
      <dgm:prSet presAssocID="{218F1875-B4E6-461D-990B-F60137B9DA5C}" presName="hierChild5" presStyleCnt="0"/>
      <dgm:spPr/>
    </dgm:pt>
    <dgm:pt modelId="{CB601D3B-3D0A-4311-9044-6C71D7E1D058}" type="pres">
      <dgm:prSet presAssocID="{3CF65F37-C2FE-475F-9B2F-25F867384E93}" presName="Name37" presStyleLbl="parChTrans1D4" presStyleIdx="1" presStyleCnt="2"/>
      <dgm:spPr/>
    </dgm:pt>
    <dgm:pt modelId="{903E163D-B569-4BEC-951A-43EDC63E7970}" type="pres">
      <dgm:prSet presAssocID="{E045D65D-7D80-4B88-8BB6-41AE275547F4}" presName="hierRoot2" presStyleCnt="0">
        <dgm:presLayoutVars>
          <dgm:hierBranch val="init"/>
        </dgm:presLayoutVars>
      </dgm:prSet>
      <dgm:spPr/>
    </dgm:pt>
    <dgm:pt modelId="{BB418374-3F34-4A41-9663-061B6708E3BC}" type="pres">
      <dgm:prSet presAssocID="{E045D65D-7D80-4B88-8BB6-41AE275547F4}" presName="rootComposite" presStyleCnt="0"/>
      <dgm:spPr/>
    </dgm:pt>
    <dgm:pt modelId="{1E9155FA-E346-4B9C-A7BF-5AD103C89A3E}" type="pres">
      <dgm:prSet presAssocID="{E045D65D-7D80-4B88-8BB6-41AE275547F4}" presName="rootText" presStyleLbl="node4" presStyleIdx="1" presStyleCnt="2">
        <dgm:presLayoutVars>
          <dgm:chPref val="3"/>
        </dgm:presLayoutVars>
      </dgm:prSet>
      <dgm:spPr/>
    </dgm:pt>
    <dgm:pt modelId="{B006C192-F462-48CC-8B8F-509A5AF50C24}" type="pres">
      <dgm:prSet presAssocID="{E045D65D-7D80-4B88-8BB6-41AE275547F4}" presName="rootConnector" presStyleLbl="node4" presStyleIdx="1" presStyleCnt="2"/>
      <dgm:spPr/>
    </dgm:pt>
    <dgm:pt modelId="{F0E681BD-3585-475D-B11F-504F195748CF}" type="pres">
      <dgm:prSet presAssocID="{E045D65D-7D80-4B88-8BB6-41AE275547F4}" presName="hierChild4" presStyleCnt="0"/>
      <dgm:spPr/>
    </dgm:pt>
    <dgm:pt modelId="{AA945AFB-A250-49D7-AAEE-9613F4841E3D}" type="pres">
      <dgm:prSet presAssocID="{E045D65D-7D80-4B88-8BB6-41AE275547F4}" presName="hierChild5" presStyleCnt="0"/>
      <dgm:spPr/>
    </dgm:pt>
    <dgm:pt modelId="{4C0F7A24-56E7-42E5-8CAE-E377DE8CD2C5}" type="pres">
      <dgm:prSet presAssocID="{D94EACE6-9D50-4B12-9868-153A4351430B}" presName="hierChild5" presStyleCnt="0"/>
      <dgm:spPr/>
    </dgm:pt>
    <dgm:pt modelId="{6AE96FFF-EB07-43CD-B0B0-354D54159599}" type="pres">
      <dgm:prSet presAssocID="{C64339E4-E41C-4463-AC05-093B23691D9E}" presName="hierChild5" presStyleCnt="0"/>
      <dgm:spPr/>
    </dgm:pt>
    <dgm:pt modelId="{7D049E47-B85E-419A-957A-0416C85E5462}" type="pres">
      <dgm:prSet presAssocID="{5538EDBC-E8EB-407C-953E-A05B971B0540}" presName="Name37" presStyleLbl="parChTrans1D2" presStyleIdx="1" presStyleCnt="3"/>
      <dgm:spPr/>
    </dgm:pt>
    <dgm:pt modelId="{B222CC54-1685-4C85-9C6B-A6768F0D7660}" type="pres">
      <dgm:prSet presAssocID="{1CEB9F14-0CD5-498F-BBBE-19BBE8CA30A9}" presName="hierRoot2" presStyleCnt="0">
        <dgm:presLayoutVars>
          <dgm:hierBranch val="init"/>
        </dgm:presLayoutVars>
      </dgm:prSet>
      <dgm:spPr/>
    </dgm:pt>
    <dgm:pt modelId="{0C363264-8FE1-4FDC-A614-659EBEF5CF1A}" type="pres">
      <dgm:prSet presAssocID="{1CEB9F14-0CD5-498F-BBBE-19BBE8CA30A9}" presName="rootComposite" presStyleCnt="0"/>
      <dgm:spPr/>
    </dgm:pt>
    <dgm:pt modelId="{6B26281E-34AC-4019-B2A4-02052EB0EF20}" type="pres">
      <dgm:prSet presAssocID="{1CEB9F14-0CD5-498F-BBBE-19BBE8CA30A9}" presName="rootText" presStyleLbl="node2" presStyleIdx="1" presStyleCnt="3" custScaleX="198060">
        <dgm:presLayoutVars>
          <dgm:chPref val="3"/>
        </dgm:presLayoutVars>
      </dgm:prSet>
      <dgm:spPr/>
    </dgm:pt>
    <dgm:pt modelId="{B30B32D7-0BA1-49F2-8BFA-0AB092017B64}" type="pres">
      <dgm:prSet presAssocID="{1CEB9F14-0CD5-498F-BBBE-19BBE8CA30A9}" presName="rootConnector" presStyleLbl="node2" presStyleIdx="1" presStyleCnt="3"/>
      <dgm:spPr/>
    </dgm:pt>
    <dgm:pt modelId="{222A8406-3218-4781-A189-46211E546330}" type="pres">
      <dgm:prSet presAssocID="{1CEB9F14-0CD5-498F-BBBE-19BBE8CA30A9}" presName="hierChild4" presStyleCnt="0"/>
      <dgm:spPr/>
    </dgm:pt>
    <dgm:pt modelId="{DDA50D1E-E3A6-4446-AA5D-DDA872C5088D}" type="pres">
      <dgm:prSet presAssocID="{1CEB9F14-0CD5-498F-BBBE-19BBE8CA30A9}" presName="hierChild5" presStyleCnt="0"/>
      <dgm:spPr/>
    </dgm:pt>
    <dgm:pt modelId="{53DDC1C0-7EEB-460C-A6C5-829EC32BE9D6}" type="pres">
      <dgm:prSet presAssocID="{EA12D662-0E80-49E6-B039-4ACA3AF90CC5}" presName="Name37" presStyleLbl="parChTrans1D2" presStyleIdx="2" presStyleCnt="3"/>
      <dgm:spPr/>
    </dgm:pt>
    <dgm:pt modelId="{DE6C7926-17D3-4E3F-95EA-D52A4D7C27A8}" type="pres">
      <dgm:prSet presAssocID="{3B1308C0-69E3-4008-9F0B-BF03C5088CBC}" presName="hierRoot2" presStyleCnt="0">
        <dgm:presLayoutVars>
          <dgm:hierBranch val="init"/>
        </dgm:presLayoutVars>
      </dgm:prSet>
      <dgm:spPr/>
    </dgm:pt>
    <dgm:pt modelId="{09AF0FD6-F6FD-4A68-B01C-52C7FED9606F}" type="pres">
      <dgm:prSet presAssocID="{3B1308C0-69E3-4008-9F0B-BF03C5088CBC}" presName="rootComposite" presStyleCnt="0"/>
      <dgm:spPr/>
    </dgm:pt>
    <dgm:pt modelId="{45E8ABCE-6860-4663-9F90-C20C063FEA5D}" type="pres">
      <dgm:prSet presAssocID="{3B1308C0-69E3-4008-9F0B-BF03C5088CBC}" presName="rootText" presStyleLbl="node2" presStyleIdx="2" presStyleCnt="3" custScaleX="182442">
        <dgm:presLayoutVars>
          <dgm:chPref val="3"/>
        </dgm:presLayoutVars>
      </dgm:prSet>
      <dgm:spPr/>
    </dgm:pt>
    <dgm:pt modelId="{C5F96C48-CBA2-43B7-803D-AE1C77CFA3F3}" type="pres">
      <dgm:prSet presAssocID="{3B1308C0-69E3-4008-9F0B-BF03C5088CBC}" presName="rootConnector" presStyleLbl="node2" presStyleIdx="2" presStyleCnt="3"/>
      <dgm:spPr/>
    </dgm:pt>
    <dgm:pt modelId="{1D5E27FA-8044-4EB8-994A-A1C69FE8A3CA}" type="pres">
      <dgm:prSet presAssocID="{3B1308C0-69E3-4008-9F0B-BF03C5088CBC}" presName="hierChild4" presStyleCnt="0"/>
      <dgm:spPr/>
    </dgm:pt>
    <dgm:pt modelId="{3811F64A-A34C-405A-833A-C90965522791}" type="pres">
      <dgm:prSet presAssocID="{3B1308C0-69E3-4008-9F0B-BF03C5088CBC}" presName="hierChild5" presStyleCnt="0"/>
      <dgm:spPr/>
    </dgm:pt>
    <dgm:pt modelId="{4074BC08-D9C5-4F0A-9FDC-641FEF099060}" type="pres">
      <dgm:prSet presAssocID="{75015604-C8D5-4420-9F6A-5EB809EBDB08}" presName="hierChild3" presStyleCnt="0"/>
      <dgm:spPr/>
    </dgm:pt>
    <dgm:pt modelId="{FF0F0EA5-5552-4C94-84AD-7DE4C253EDD9}" type="pres">
      <dgm:prSet presAssocID="{70AEB808-3D99-446B-BC6E-66744BDBA7FA}" presName="hierRoot1" presStyleCnt="0">
        <dgm:presLayoutVars>
          <dgm:hierBranch val="init"/>
        </dgm:presLayoutVars>
      </dgm:prSet>
      <dgm:spPr/>
    </dgm:pt>
    <dgm:pt modelId="{335FF125-FEE5-4214-BFF6-1B397C11BAEC}" type="pres">
      <dgm:prSet presAssocID="{70AEB808-3D99-446B-BC6E-66744BDBA7FA}" presName="rootComposite1" presStyleCnt="0"/>
      <dgm:spPr/>
    </dgm:pt>
    <dgm:pt modelId="{2A007BC5-85F5-43B1-AF8D-3590EE7C4B5D}" type="pres">
      <dgm:prSet presAssocID="{70AEB808-3D99-446B-BC6E-66744BDBA7FA}" presName="rootText1" presStyleLbl="node0" presStyleIdx="1" presStyleCnt="3" custLinFactX="38577" custLinFactNeighborX="100000" custLinFactNeighborY="-200">
        <dgm:presLayoutVars>
          <dgm:chPref val="3"/>
        </dgm:presLayoutVars>
      </dgm:prSet>
      <dgm:spPr/>
    </dgm:pt>
    <dgm:pt modelId="{C7B5EB56-A824-45CD-B03B-74D1BE02D355}" type="pres">
      <dgm:prSet presAssocID="{70AEB808-3D99-446B-BC6E-66744BDBA7FA}" presName="rootConnector1" presStyleLbl="node1" presStyleIdx="0" presStyleCnt="0"/>
      <dgm:spPr/>
    </dgm:pt>
    <dgm:pt modelId="{84A67BAC-E584-4D81-B6B1-18C429756B35}" type="pres">
      <dgm:prSet presAssocID="{70AEB808-3D99-446B-BC6E-66744BDBA7FA}" presName="hierChild2" presStyleCnt="0"/>
      <dgm:spPr/>
    </dgm:pt>
    <dgm:pt modelId="{4EAE8381-1964-467E-A76A-BD93E1C1898E}" type="pres">
      <dgm:prSet presAssocID="{70AEB808-3D99-446B-BC6E-66744BDBA7FA}" presName="hierChild3" presStyleCnt="0"/>
      <dgm:spPr/>
    </dgm:pt>
    <dgm:pt modelId="{CFD07102-560F-449F-865C-08F66EC8C0A9}" type="pres">
      <dgm:prSet presAssocID="{C91288E1-53C8-4C1C-8C5D-E0611BFEA0F8}" presName="hierRoot1" presStyleCnt="0">
        <dgm:presLayoutVars>
          <dgm:hierBranch val="init"/>
        </dgm:presLayoutVars>
      </dgm:prSet>
      <dgm:spPr/>
    </dgm:pt>
    <dgm:pt modelId="{30B78580-DAA7-4613-A6CD-F8E8EEFADC57}" type="pres">
      <dgm:prSet presAssocID="{C91288E1-53C8-4C1C-8C5D-E0611BFEA0F8}" presName="rootComposite1" presStyleCnt="0"/>
      <dgm:spPr/>
    </dgm:pt>
    <dgm:pt modelId="{510C862E-33A2-498F-A86F-5A21295E9AB7}" type="pres">
      <dgm:prSet presAssocID="{C91288E1-53C8-4C1C-8C5D-E0611BFEA0F8}" presName="rootText1" presStyleLbl="node0" presStyleIdx="2" presStyleCnt="3" custLinFactX="-231574" custLinFactNeighborX="-300000" custLinFactNeighborY="-1509">
        <dgm:presLayoutVars>
          <dgm:chPref val="3"/>
        </dgm:presLayoutVars>
      </dgm:prSet>
      <dgm:spPr/>
    </dgm:pt>
    <dgm:pt modelId="{FF6588A7-5E93-4836-92F3-BB38A74D3512}" type="pres">
      <dgm:prSet presAssocID="{C91288E1-53C8-4C1C-8C5D-E0611BFEA0F8}" presName="rootConnector1" presStyleLbl="node1" presStyleIdx="0" presStyleCnt="0"/>
      <dgm:spPr/>
    </dgm:pt>
    <dgm:pt modelId="{EAE0F317-FE59-4FB4-986A-696ACB35B938}" type="pres">
      <dgm:prSet presAssocID="{C91288E1-53C8-4C1C-8C5D-E0611BFEA0F8}" presName="hierChild2" presStyleCnt="0"/>
      <dgm:spPr/>
    </dgm:pt>
    <dgm:pt modelId="{A40E9C32-F556-4575-8FEF-742CF189A936}" type="pres">
      <dgm:prSet presAssocID="{C91288E1-53C8-4C1C-8C5D-E0611BFEA0F8}" presName="hierChild3" presStyleCnt="0"/>
      <dgm:spPr/>
    </dgm:pt>
  </dgm:ptLst>
  <dgm:cxnLst>
    <dgm:cxn modelId="{8E3B300E-724C-41A8-B8E8-85937B2040D7}" srcId="{4CAEC25E-58F9-4EE5-AE1D-1375BFC09AAE}" destId="{C91288E1-53C8-4C1C-8C5D-E0611BFEA0F8}" srcOrd="2" destOrd="0" parTransId="{194BB588-50D9-4D33-B5BD-5F1E364FFAEE}" sibTransId="{B6D8EA92-8A74-4AB0-ACE9-F359048A0837}"/>
    <dgm:cxn modelId="{3C07BE32-89C6-42FF-9A73-5F1CA4EE898C}" type="presOf" srcId="{3B1308C0-69E3-4008-9F0B-BF03C5088CBC}" destId="{45E8ABCE-6860-4663-9F90-C20C063FEA5D}" srcOrd="0" destOrd="0" presId="urn:microsoft.com/office/officeart/2005/8/layout/orgChart1"/>
    <dgm:cxn modelId="{367E8FA6-9DDD-4E96-A025-BD20FCC6B6CD}" type="presOf" srcId="{218F1875-B4E6-461D-990B-F60137B9DA5C}" destId="{40D970E8-5DB9-4BDE-A4DB-8444CE9B72E2}" srcOrd="1" destOrd="0" presId="urn:microsoft.com/office/officeart/2005/8/layout/orgChart1"/>
    <dgm:cxn modelId="{65F7B6E4-C06E-45E6-9E45-EFB75E630C49}" type="presOf" srcId="{A8729AA0-EF32-4571-B6F4-8F06575B2DC3}" destId="{E7B50D8F-7C6A-4308-B72D-37FD07E66EC2}" srcOrd="0" destOrd="0" presId="urn:microsoft.com/office/officeart/2005/8/layout/orgChart1"/>
    <dgm:cxn modelId="{67E65DA4-848C-4F72-94A0-414E44327EE2}" type="presOf" srcId="{5538EDBC-E8EB-407C-953E-A05B971B0540}" destId="{7D049E47-B85E-419A-957A-0416C85E5462}" srcOrd="0" destOrd="0" presId="urn:microsoft.com/office/officeart/2005/8/layout/orgChart1"/>
    <dgm:cxn modelId="{67FE697D-0D9D-43F1-A7B5-24388FCE9442}" srcId="{75015604-C8D5-4420-9F6A-5EB809EBDB08}" destId="{1CEB9F14-0CD5-498F-BBBE-19BBE8CA30A9}" srcOrd="1" destOrd="0" parTransId="{5538EDBC-E8EB-407C-953E-A05B971B0540}" sibTransId="{1BEE678D-56D0-4E08-B9E8-D40D2A8EEE4F}"/>
    <dgm:cxn modelId="{5303DE9B-A19F-435F-B3F4-EF037064DAC0}" type="presOf" srcId="{75015604-C8D5-4420-9F6A-5EB809EBDB08}" destId="{9C633377-C660-46E6-A0A2-FC8EB0911332}" srcOrd="0" destOrd="0" presId="urn:microsoft.com/office/officeart/2005/8/layout/orgChart1"/>
    <dgm:cxn modelId="{DB116A88-B0A2-4974-968A-9AD348E31D65}" type="presOf" srcId="{70AEB808-3D99-446B-BC6E-66744BDBA7FA}" destId="{C7B5EB56-A824-45CD-B03B-74D1BE02D355}" srcOrd="1" destOrd="0" presId="urn:microsoft.com/office/officeart/2005/8/layout/orgChart1"/>
    <dgm:cxn modelId="{AC0E2727-E392-4451-910B-7D06A7115B4B}" type="presOf" srcId="{EA12D662-0E80-49E6-B039-4ACA3AF90CC5}" destId="{53DDC1C0-7EEB-460C-A6C5-829EC32BE9D6}" srcOrd="0" destOrd="0" presId="urn:microsoft.com/office/officeart/2005/8/layout/orgChart1"/>
    <dgm:cxn modelId="{15C17633-736C-43B9-8A6A-16FDE9C2B0A4}" srcId="{4CAEC25E-58F9-4EE5-AE1D-1375BFC09AAE}" destId="{75015604-C8D5-4420-9F6A-5EB809EBDB08}" srcOrd="0" destOrd="0" parTransId="{D0D865F5-E5C1-48C9-A9E1-07EF85E43875}" sibTransId="{D8474FDA-F138-4522-9449-857233A1DFE1}"/>
    <dgm:cxn modelId="{A0FD9280-E37C-4865-9DEE-009BEEB9CB61}" type="presOf" srcId="{3CF65F37-C2FE-475F-9B2F-25F867384E93}" destId="{CB601D3B-3D0A-4311-9044-6C71D7E1D058}" srcOrd="0" destOrd="0" presId="urn:microsoft.com/office/officeart/2005/8/layout/orgChart1"/>
    <dgm:cxn modelId="{29356A74-30F1-4BF0-B740-23BFD80E1196}" type="presOf" srcId="{0CAA5EE5-0D71-4A0F-B13D-028B682A3B52}" destId="{D985179A-A17E-4F23-8A05-E51336780E5C}" srcOrd="0" destOrd="0" presId="urn:microsoft.com/office/officeart/2005/8/layout/orgChart1"/>
    <dgm:cxn modelId="{D289E679-4E7D-4EC7-BA01-382C854B7035}" srcId="{75015604-C8D5-4420-9F6A-5EB809EBDB08}" destId="{C64339E4-E41C-4463-AC05-093B23691D9E}" srcOrd="0" destOrd="0" parTransId="{0CAA5EE5-0D71-4A0F-B13D-028B682A3B52}" sibTransId="{D961281C-5B8A-46C6-A9AB-BEAA9C857575}"/>
    <dgm:cxn modelId="{E5224756-CB88-42B7-A509-1496B6B00807}" type="presOf" srcId="{28A860FD-6AF3-477B-BC1C-ADDEF0744599}" destId="{B7F14B37-CFCA-4709-B248-F8B2A15A70C3}" srcOrd="0" destOrd="0" presId="urn:microsoft.com/office/officeart/2005/8/layout/orgChart1"/>
    <dgm:cxn modelId="{DC860057-F4B7-4458-BB65-D769A728C066}" srcId="{C64339E4-E41C-4463-AC05-093B23691D9E}" destId="{D94EACE6-9D50-4B12-9868-153A4351430B}" srcOrd="0" destOrd="0" parTransId="{A8729AA0-EF32-4571-B6F4-8F06575B2DC3}" sibTransId="{B522D153-6CC4-4355-BC43-78BCCB4E3C89}"/>
    <dgm:cxn modelId="{6EC277EE-0228-4390-BA9D-6E33E0160A41}" type="presOf" srcId="{D94EACE6-9D50-4B12-9868-153A4351430B}" destId="{71A45917-F06E-449C-8485-E550669E91C9}" srcOrd="1" destOrd="0" presId="urn:microsoft.com/office/officeart/2005/8/layout/orgChart1"/>
    <dgm:cxn modelId="{2BEB72C2-1A30-4947-8338-9EE13902D291}" type="presOf" srcId="{C91288E1-53C8-4C1C-8C5D-E0611BFEA0F8}" destId="{510C862E-33A2-498F-A86F-5A21295E9AB7}" srcOrd="0" destOrd="0" presId="urn:microsoft.com/office/officeart/2005/8/layout/orgChart1"/>
    <dgm:cxn modelId="{3EE33C0F-F8D4-4651-8749-9B96C9FCC73C}" type="presOf" srcId="{75015604-C8D5-4420-9F6A-5EB809EBDB08}" destId="{BB464753-66D0-4C7E-8ACD-FFDE83129B64}" srcOrd="1" destOrd="0" presId="urn:microsoft.com/office/officeart/2005/8/layout/orgChart1"/>
    <dgm:cxn modelId="{D1B66678-0C72-4CDA-8F09-5CE637B53659}" type="presOf" srcId="{C64339E4-E41C-4463-AC05-093B23691D9E}" destId="{004FF877-9FD6-454D-AB37-C6DC00B41216}" srcOrd="0" destOrd="0" presId="urn:microsoft.com/office/officeart/2005/8/layout/orgChart1"/>
    <dgm:cxn modelId="{9727DE96-9609-4FD2-BC0F-A0EA54C3FB8C}" srcId="{75015604-C8D5-4420-9F6A-5EB809EBDB08}" destId="{3B1308C0-69E3-4008-9F0B-BF03C5088CBC}" srcOrd="2" destOrd="0" parTransId="{EA12D662-0E80-49E6-B039-4ACA3AF90CC5}" sibTransId="{32EC22CF-EDCE-48C3-9F1C-0AA9AED24C2A}"/>
    <dgm:cxn modelId="{F791A8AD-770F-4ED0-9B24-FA3EE70C173A}" type="presOf" srcId="{C64339E4-E41C-4463-AC05-093B23691D9E}" destId="{9FCA94D5-7327-4499-B563-7D499546C0D3}" srcOrd="1" destOrd="0" presId="urn:microsoft.com/office/officeart/2005/8/layout/orgChart1"/>
    <dgm:cxn modelId="{B0F597CE-ABEC-4C59-90C6-DCE601BE2999}" type="presOf" srcId="{4CAEC25E-58F9-4EE5-AE1D-1375BFC09AAE}" destId="{5165C2EC-1EBE-45A6-9DE7-64114982B4D0}" srcOrd="0" destOrd="0" presId="urn:microsoft.com/office/officeart/2005/8/layout/orgChart1"/>
    <dgm:cxn modelId="{C6CF63BD-5214-42DE-8D6C-A140EDE44911}" type="presOf" srcId="{218F1875-B4E6-461D-990B-F60137B9DA5C}" destId="{C17F489E-1D8B-4BD8-9BAA-485534EC96F8}" srcOrd="0" destOrd="0" presId="urn:microsoft.com/office/officeart/2005/8/layout/orgChart1"/>
    <dgm:cxn modelId="{BD72D05F-F45E-49AD-A941-BCC5D38CDB67}" type="presOf" srcId="{70AEB808-3D99-446B-BC6E-66744BDBA7FA}" destId="{2A007BC5-85F5-43B1-AF8D-3590EE7C4B5D}" srcOrd="0" destOrd="0" presId="urn:microsoft.com/office/officeart/2005/8/layout/orgChart1"/>
    <dgm:cxn modelId="{763B4D85-09E0-425F-BAE4-F23A780B3584}" srcId="{D94EACE6-9D50-4B12-9868-153A4351430B}" destId="{218F1875-B4E6-461D-990B-F60137B9DA5C}" srcOrd="0" destOrd="0" parTransId="{28A860FD-6AF3-477B-BC1C-ADDEF0744599}" sibTransId="{DFE9CE35-7101-493A-BC35-0F06CC48BE17}"/>
    <dgm:cxn modelId="{7006DB50-83D4-4697-B6E0-0513863620A0}" type="presOf" srcId="{E045D65D-7D80-4B88-8BB6-41AE275547F4}" destId="{1E9155FA-E346-4B9C-A7BF-5AD103C89A3E}" srcOrd="0" destOrd="0" presId="urn:microsoft.com/office/officeart/2005/8/layout/orgChart1"/>
    <dgm:cxn modelId="{B042DF4D-3A77-49DB-839E-EF0AE5A2B628}" srcId="{D94EACE6-9D50-4B12-9868-153A4351430B}" destId="{E045D65D-7D80-4B88-8BB6-41AE275547F4}" srcOrd="1" destOrd="0" parTransId="{3CF65F37-C2FE-475F-9B2F-25F867384E93}" sibTransId="{539CFC77-A65F-49F2-B70B-F660CCBE5541}"/>
    <dgm:cxn modelId="{C5D0A20E-9F4E-4621-A4A8-35C2EDE76C13}" type="presOf" srcId="{C91288E1-53C8-4C1C-8C5D-E0611BFEA0F8}" destId="{FF6588A7-5E93-4836-92F3-BB38A74D3512}" srcOrd="1" destOrd="0" presId="urn:microsoft.com/office/officeart/2005/8/layout/orgChart1"/>
    <dgm:cxn modelId="{F6BF2376-744B-4832-BCE3-077BE62FFE4F}" type="presOf" srcId="{E045D65D-7D80-4B88-8BB6-41AE275547F4}" destId="{B006C192-F462-48CC-8B8F-509A5AF50C24}" srcOrd="1" destOrd="0" presId="urn:microsoft.com/office/officeart/2005/8/layout/orgChart1"/>
    <dgm:cxn modelId="{AA5B65DF-BA66-4111-BA62-B5386DC1744C}" type="presOf" srcId="{D94EACE6-9D50-4B12-9868-153A4351430B}" destId="{5142F271-ED53-471E-8927-8EDA7357A4B3}" srcOrd="0" destOrd="0" presId="urn:microsoft.com/office/officeart/2005/8/layout/orgChart1"/>
    <dgm:cxn modelId="{B06D318A-1E8D-4532-9E7C-8CA61D498F7C}" type="presOf" srcId="{1CEB9F14-0CD5-498F-BBBE-19BBE8CA30A9}" destId="{B30B32D7-0BA1-49F2-8BFA-0AB092017B64}" srcOrd="1" destOrd="0" presId="urn:microsoft.com/office/officeart/2005/8/layout/orgChart1"/>
    <dgm:cxn modelId="{0D382770-DB22-47F8-8EDA-B58867582B3D}" type="presOf" srcId="{3B1308C0-69E3-4008-9F0B-BF03C5088CBC}" destId="{C5F96C48-CBA2-43B7-803D-AE1C77CFA3F3}" srcOrd="1" destOrd="0" presId="urn:microsoft.com/office/officeart/2005/8/layout/orgChart1"/>
    <dgm:cxn modelId="{957CF51B-2094-4B8E-8A80-44A0F25AB1EC}" srcId="{4CAEC25E-58F9-4EE5-AE1D-1375BFC09AAE}" destId="{70AEB808-3D99-446B-BC6E-66744BDBA7FA}" srcOrd="1" destOrd="0" parTransId="{C234FD0A-245F-4B08-BA9E-7E86E4D8575B}" sibTransId="{65881E55-8EA0-4188-A776-AAD7CC577048}"/>
    <dgm:cxn modelId="{7DD24B72-3AAF-4972-8072-71C56F0C8CD0}" type="presOf" srcId="{1CEB9F14-0CD5-498F-BBBE-19BBE8CA30A9}" destId="{6B26281E-34AC-4019-B2A4-02052EB0EF20}" srcOrd="0" destOrd="0" presId="urn:microsoft.com/office/officeart/2005/8/layout/orgChart1"/>
    <dgm:cxn modelId="{6B8B0938-7067-4ACF-A310-03EF5FCA6A82}" type="presParOf" srcId="{5165C2EC-1EBE-45A6-9DE7-64114982B4D0}" destId="{1F04C780-5C5D-4E7C-8569-943E5D95393C}" srcOrd="0" destOrd="0" presId="urn:microsoft.com/office/officeart/2005/8/layout/orgChart1"/>
    <dgm:cxn modelId="{A491E66D-2B6E-4C38-A150-D755843054AA}" type="presParOf" srcId="{1F04C780-5C5D-4E7C-8569-943E5D95393C}" destId="{DB095BB7-BCB7-4A73-A122-719A00375AF9}" srcOrd="0" destOrd="0" presId="urn:microsoft.com/office/officeart/2005/8/layout/orgChart1"/>
    <dgm:cxn modelId="{DBADBC77-1E4E-4EDD-9F08-5D548FC977D1}" type="presParOf" srcId="{DB095BB7-BCB7-4A73-A122-719A00375AF9}" destId="{9C633377-C660-46E6-A0A2-FC8EB0911332}" srcOrd="0" destOrd="0" presId="urn:microsoft.com/office/officeart/2005/8/layout/orgChart1"/>
    <dgm:cxn modelId="{411CD8D0-4B30-4BAD-9893-83023C5305FE}" type="presParOf" srcId="{DB095BB7-BCB7-4A73-A122-719A00375AF9}" destId="{BB464753-66D0-4C7E-8ACD-FFDE83129B64}" srcOrd="1" destOrd="0" presId="urn:microsoft.com/office/officeart/2005/8/layout/orgChart1"/>
    <dgm:cxn modelId="{DBB86C35-DA0C-4F6C-8F16-32EDA802C5A8}" type="presParOf" srcId="{1F04C780-5C5D-4E7C-8569-943E5D95393C}" destId="{87F8F8E6-ED66-4B4C-96E2-B9C810FD3555}" srcOrd="1" destOrd="0" presId="urn:microsoft.com/office/officeart/2005/8/layout/orgChart1"/>
    <dgm:cxn modelId="{ADE8BBA5-4BA4-4625-82C1-F17B0506507E}" type="presParOf" srcId="{87F8F8E6-ED66-4B4C-96E2-B9C810FD3555}" destId="{D985179A-A17E-4F23-8A05-E51336780E5C}" srcOrd="0" destOrd="0" presId="urn:microsoft.com/office/officeart/2005/8/layout/orgChart1"/>
    <dgm:cxn modelId="{2FD16CA6-E7AD-4E93-8901-B64AA9CB1FF4}" type="presParOf" srcId="{87F8F8E6-ED66-4B4C-96E2-B9C810FD3555}" destId="{D00C8301-7E18-4968-8AA3-84F458731F05}" srcOrd="1" destOrd="0" presId="urn:microsoft.com/office/officeart/2005/8/layout/orgChart1"/>
    <dgm:cxn modelId="{A9BA8A44-23BE-44A7-9CC4-47C51C12CFEA}" type="presParOf" srcId="{D00C8301-7E18-4968-8AA3-84F458731F05}" destId="{A9FBD463-1350-430E-BA34-F42596A1B714}" srcOrd="0" destOrd="0" presId="urn:microsoft.com/office/officeart/2005/8/layout/orgChart1"/>
    <dgm:cxn modelId="{CF63FA7A-D146-4859-B149-045732B8682F}" type="presParOf" srcId="{A9FBD463-1350-430E-BA34-F42596A1B714}" destId="{004FF877-9FD6-454D-AB37-C6DC00B41216}" srcOrd="0" destOrd="0" presId="urn:microsoft.com/office/officeart/2005/8/layout/orgChart1"/>
    <dgm:cxn modelId="{1485608A-1A73-4AA3-890E-D90E3B458F16}" type="presParOf" srcId="{A9FBD463-1350-430E-BA34-F42596A1B714}" destId="{9FCA94D5-7327-4499-B563-7D499546C0D3}" srcOrd="1" destOrd="0" presId="urn:microsoft.com/office/officeart/2005/8/layout/orgChart1"/>
    <dgm:cxn modelId="{2BAC004A-228C-4F21-892B-DB60B74362CE}" type="presParOf" srcId="{D00C8301-7E18-4968-8AA3-84F458731F05}" destId="{85996AAE-A383-4952-97BA-E82556C9E2ED}" srcOrd="1" destOrd="0" presId="urn:microsoft.com/office/officeart/2005/8/layout/orgChart1"/>
    <dgm:cxn modelId="{529BFD29-E9E0-4E87-AFAE-4C25D71D87D9}" type="presParOf" srcId="{85996AAE-A383-4952-97BA-E82556C9E2ED}" destId="{E7B50D8F-7C6A-4308-B72D-37FD07E66EC2}" srcOrd="0" destOrd="0" presId="urn:microsoft.com/office/officeart/2005/8/layout/orgChart1"/>
    <dgm:cxn modelId="{E5A0BD20-A050-43E9-8E22-508776002FBD}" type="presParOf" srcId="{85996AAE-A383-4952-97BA-E82556C9E2ED}" destId="{CBEA0270-EF2B-48DF-963C-D03959DF600E}" srcOrd="1" destOrd="0" presId="urn:microsoft.com/office/officeart/2005/8/layout/orgChart1"/>
    <dgm:cxn modelId="{9D8DCB23-1C3F-4ADE-BB41-E3A2AD854081}" type="presParOf" srcId="{CBEA0270-EF2B-48DF-963C-D03959DF600E}" destId="{2C68EF2B-8A66-45FE-AC91-66483220E165}" srcOrd="0" destOrd="0" presId="urn:microsoft.com/office/officeart/2005/8/layout/orgChart1"/>
    <dgm:cxn modelId="{DF8927B6-D7C2-479C-B3FB-5A1AC17E0C82}" type="presParOf" srcId="{2C68EF2B-8A66-45FE-AC91-66483220E165}" destId="{5142F271-ED53-471E-8927-8EDA7357A4B3}" srcOrd="0" destOrd="0" presId="urn:microsoft.com/office/officeart/2005/8/layout/orgChart1"/>
    <dgm:cxn modelId="{316B13D7-08E2-4E3C-8C00-08014F7E7C4F}" type="presParOf" srcId="{2C68EF2B-8A66-45FE-AC91-66483220E165}" destId="{71A45917-F06E-449C-8485-E550669E91C9}" srcOrd="1" destOrd="0" presId="urn:microsoft.com/office/officeart/2005/8/layout/orgChart1"/>
    <dgm:cxn modelId="{333AF442-A20D-4053-98B6-40C4E0545872}" type="presParOf" srcId="{CBEA0270-EF2B-48DF-963C-D03959DF600E}" destId="{3E9F97A0-CF41-4812-B6E2-A6B65CCCF674}" srcOrd="1" destOrd="0" presId="urn:microsoft.com/office/officeart/2005/8/layout/orgChart1"/>
    <dgm:cxn modelId="{B2A3F41A-36D9-48E5-864E-80C8F6242A79}" type="presParOf" srcId="{3E9F97A0-CF41-4812-B6E2-A6B65CCCF674}" destId="{B7F14B37-CFCA-4709-B248-F8B2A15A70C3}" srcOrd="0" destOrd="0" presId="urn:microsoft.com/office/officeart/2005/8/layout/orgChart1"/>
    <dgm:cxn modelId="{6EE97847-797B-4B67-8190-1D5672E20E77}" type="presParOf" srcId="{3E9F97A0-CF41-4812-B6E2-A6B65CCCF674}" destId="{A6982977-41A5-4B44-B796-FE010871C778}" srcOrd="1" destOrd="0" presId="urn:microsoft.com/office/officeart/2005/8/layout/orgChart1"/>
    <dgm:cxn modelId="{717F33B3-E612-4986-927A-6C949326A28C}" type="presParOf" srcId="{A6982977-41A5-4B44-B796-FE010871C778}" destId="{09978481-371F-4389-881A-A05CE577CA39}" srcOrd="0" destOrd="0" presId="urn:microsoft.com/office/officeart/2005/8/layout/orgChart1"/>
    <dgm:cxn modelId="{B89986F5-7D73-495C-9EC4-8D907C5DA123}" type="presParOf" srcId="{09978481-371F-4389-881A-A05CE577CA39}" destId="{C17F489E-1D8B-4BD8-9BAA-485534EC96F8}" srcOrd="0" destOrd="0" presId="urn:microsoft.com/office/officeart/2005/8/layout/orgChart1"/>
    <dgm:cxn modelId="{AE36FA39-4DDF-4B94-9402-7D92BBF96536}" type="presParOf" srcId="{09978481-371F-4389-881A-A05CE577CA39}" destId="{40D970E8-5DB9-4BDE-A4DB-8444CE9B72E2}" srcOrd="1" destOrd="0" presId="urn:microsoft.com/office/officeart/2005/8/layout/orgChart1"/>
    <dgm:cxn modelId="{013B77DB-90E1-4D34-928A-374ECA1F66DF}" type="presParOf" srcId="{A6982977-41A5-4B44-B796-FE010871C778}" destId="{78D2D1EF-629B-438F-B980-094EEDDCC998}" srcOrd="1" destOrd="0" presId="urn:microsoft.com/office/officeart/2005/8/layout/orgChart1"/>
    <dgm:cxn modelId="{AB1AD1FC-4987-4FE4-BDFE-672AE52FFED4}" type="presParOf" srcId="{A6982977-41A5-4B44-B796-FE010871C778}" destId="{D480A29E-A04C-4156-9404-73655F84BA04}" srcOrd="2" destOrd="0" presId="urn:microsoft.com/office/officeart/2005/8/layout/orgChart1"/>
    <dgm:cxn modelId="{4F8D898A-40DE-4326-B96C-DE7493A3C6BA}" type="presParOf" srcId="{3E9F97A0-CF41-4812-B6E2-A6B65CCCF674}" destId="{CB601D3B-3D0A-4311-9044-6C71D7E1D058}" srcOrd="2" destOrd="0" presId="urn:microsoft.com/office/officeart/2005/8/layout/orgChart1"/>
    <dgm:cxn modelId="{DC9AEA61-8902-48EA-83D7-F64BDB7EA10B}" type="presParOf" srcId="{3E9F97A0-CF41-4812-B6E2-A6B65CCCF674}" destId="{903E163D-B569-4BEC-951A-43EDC63E7970}" srcOrd="3" destOrd="0" presId="urn:microsoft.com/office/officeart/2005/8/layout/orgChart1"/>
    <dgm:cxn modelId="{D4F434BA-3B15-4C9B-866E-B19D06470B74}" type="presParOf" srcId="{903E163D-B569-4BEC-951A-43EDC63E7970}" destId="{BB418374-3F34-4A41-9663-061B6708E3BC}" srcOrd="0" destOrd="0" presId="urn:microsoft.com/office/officeart/2005/8/layout/orgChart1"/>
    <dgm:cxn modelId="{F3A044C5-6B4A-4845-83CB-B7E22B393B5E}" type="presParOf" srcId="{BB418374-3F34-4A41-9663-061B6708E3BC}" destId="{1E9155FA-E346-4B9C-A7BF-5AD103C89A3E}" srcOrd="0" destOrd="0" presId="urn:microsoft.com/office/officeart/2005/8/layout/orgChart1"/>
    <dgm:cxn modelId="{DC0A4BB5-6220-4BE9-A8DA-9FE037AF1828}" type="presParOf" srcId="{BB418374-3F34-4A41-9663-061B6708E3BC}" destId="{B006C192-F462-48CC-8B8F-509A5AF50C24}" srcOrd="1" destOrd="0" presId="urn:microsoft.com/office/officeart/2005/8/layout/orgChart1"/>
    <dgm:cxn modelId="{88D5BDB2-674F-437F-9BFA-9B33A31C7348}" type="presParOf" srcId="{903E163D-B569-4BEC-951A-43EDC63E7970}" destId="{F0E681BD-3585-475D-B11F-504F195748CF}" srcOrd="1" destOrd="0" presId="urn:microsoft.com/office/officeart/2005/8/layout/orgChart1"/>
    <dgm:cxn modelId="{D8FB38BD-7DE1-49DC-B0EE-A419A26570FA}" type="presParOf" srcId="{903E163D-B569-4BEC-951A-43EDC63E7970}" destId="{AA945AFB-A250-49D7-AAEE-9613F4841E3D}" srcOrd="2" destOrd="0" presId="urn:microsoft.com/office/officeart/2005/8/layout/orgChart1"/>
    <dgm:cxn modelId="{5F16BE3A-4F3D-4487-A285-8D2213753DE7}" type="presParOf" srcId="{CBEA0270-EF2B-48DF-963C-D03959DF600E}" destId="{4C0F7A24-56E7-42E5-8CAE-E377DE8CD2C5}" srcOrd="2" destOrd="0" presId="urn:microsoft.com/office/officeart/2005/8/layout/orgChart1"/>
    <dgm:cxn modelId="{E8E7B9F6-7E90-4DB4-9B67-C65987B95537}" type="presParOf" srcId="{D00C8301-7E18-4968-8AA3-84F458731F05}" destId="{6AE96FFF-EB07-43CD-B0B0-354D54159599}" srcOrd="2" destOrd="0" presId="urn:microsoft.com/office/officeart/2005/8/layout/orgChart1"/>
    <dgm:cxn modelId="{C38B94C4-7DA9-483C-9373-E8437D62CA66}" type="presParOf" srcId="{87F8F8E6-ED66-4B4C-96E2-B9C810FD3555}" destId="{7D049E47-B85E-419A-957A-0416C85E5462}" srcOrd="2" destOrd="0" presId="urn:microsoft.com/office/officeart/2005/8/layout/orgChart1"/>
    <dgm:cxn modelId="{43E60AAC-9EF4-4B97-86F2-F220C0957BA2}" type="presParOf" srcId="{87F8F8E6-ED66-4B4C-96E2-B9C810FD3555}" destId="{B222CC54-1685-4C85-9C6B-A6768F0D7660}" srcOrd="3" destOrd="0" presId="urn:microsoft.com/office/officeart/2005/8/layout/orgChart1"/>
    <dgm:cxn modelId="{D6EEF8D6-26F5-4C29-8064-D387B28140D9}" type="presParOf" srcId="{B222CC54-1685-4C85-9C6B-A6768F0D7660}" destId="{0C363264-8FE1-4FDC-A614-659EBEF5CF1A}" srcOrd="0" destOrd="0" presId="urn:microsoft.com/office/officeart/2005/8/layout/orgChart1"/>
    <dgm:cxn modelId="{C36A8540-E11C-43E4-9464-C61DFC1DF044}" type="presParOf" srcId="{0C363264-8FE1-4FDC-A614-659EBEF5CF1A}" destId="{6B26281E-34AC-4019-B2A4-02052EB0EF20}" srcOrd="0" destOrd="0" presId="urn:microsoft.com/office/officeart/2005/8/layout/orgChart1"/>
    <dgm:cxn modelId="{E54430E6-0052-46A1-B828-81274477D581}" type="presParOf" srcId="{0C363264-8FE1-4FDC-A614-659EBEF5CF1A}" destId="{B30B32D7-0BA1-49F2-8BFA-0AB092017B64}" srcOrd="1" destOrd="0" presId="urn:microsoft.com/office/officeart/2005/8/layout/orgChart1"/>
    <dgm:cxn modelId="{ECFA2AD0-99AF-4EA0-BECA-DE2370C52373}" type="presParOf" srcId="{B222CC54-1685-4C85-9C6B-A6768F0D7660}" destId="{222A8406-3218-4781-A189-46211E546330}" srcOrd="1" destOrd="0" presId="urn:microsoft.com/office/officeart/2005/8/layout/orgChart1"/>
    <dgm:cxn modelId="{D2A8D23B-5798-40EC-A966-8FCF7B6C56C3}" type="presParOf" srcId="{B222CC54-1685-4C85-9C6B-A6768F0D7660}" destId="{DDA50D1E-E3A6-4446-AA5D-DDA872C5088D}" srcOrd="2" destOrd="0" presId="urn:microsoft.com/office/officeart/2005/8/layout/orgChart1"/>
    <dgm:cxn modelId="{4953B649-EE0D-4EBB-A779-363A0423A6BD}" type="presParOf" srcId="{87F8F8E6-ED66-4B4C-96E2-B9C810FD3555}" destId="{53DDC1C0-7EEB-460C-A6C5-829EC32BE9D6}" srcOrd="4" destOrd="0" presId="urn:microsoft.com/office/officeart/2005/8/layout/orgChart1"/>
    <dgm:cxn modelId="{840D0CE6-C3DF-4131-8109-5B58CF06F502}" type="presParOf" srcId="{87F8F8E6-ED66-4B4C-96E2-B9C810FD3555}" destId="{DE6C7926-17D3-4E3F-95EA-D52A4D7C27A8}" srcOrd="5" destOrd="0" presId="urn:microsoft.com/office/officeart/2005/8/layout/orgChart1"/>
    <dgm:cxn modelId="{4543D61E-49AA-462B-AEC8-0C485BFA04D0}" type="presParOf" srcId="{DE6C7926-17D3-4E3F-95EA-D52A4D7C27A8}" destId="{09AF0FD6-F6FD-4A68-B01C-52C7FED9606F}" srcOrd="0" destOrd="0" presId="urn:microsoft.com/office/officeart/2005/8/layout/orgChart1"/>
    <dgm:cxn modelId="{A098BB1F-9C48-4FD1-853D-41E5449BB13E}" type="presParOf" srcId="{09AF0FD6-F6FD-4A68-B01C-52C7FED9606F}" destId="{45E8ABCE-6860-4663-9F90-C20C063FEA5D}" srcOrd="0" destOrd="0" presId="urn:microsoft.com/office/officeart/2005/8/layout/orgChart1"/>
    <dgm:cxn modelId="{020DBE31-1C2E-4787-B41C-452648CFF6CE}" type="presParOf" srcId="{09AF0FD6-F6FD-4A68-B01C-52C7FED9606F}" destId="{C5F96C48-CBA2-43B7-803D-AE1C77CFA3F3}" srcOrd="1" destOrd="0" presId="urn:microsoft.com/office/officeart/2005/8/layout/orgChart1"/>
    <dgm:cxn modelId="{00EFDE20-2E40-492C-A211-491ED61C8528}" type="presParOf" srcId="{DE6C7926-17D3-4E3F-95EA-D52A4D7C27A8}" destId="{1D5E27FA-8044-4EB8-994A-A1C69FE8A3CA}" srcOrd="1" destOrd="0" presId="urn:microsoft.com/office/officeart/2005/8/layout/orgChart1"/>
    <dgm:cxn modelId="{2AEA4A67-6BFC-42FF-A94A-34E6FB50B5BB}" type="presParOf" srcId="{DE6C7926-17D3-4E3F-95EA-D52A4D7C27A8}" destId="{3811F64A-A34C-405A-833A-C90965522791}" srcOrd="2" destOrd="0" presId="urn:microsoft.com/office/officeart/2005/8/layout/orgChart1"/>
    <dgm:cxn modelId="{D47B92DD-ABEA-4EA7-A2CB-9C7332548A86}" type="presParOf" srcId="{1F04C780-5C5D-4E7C-8569-943E5D95393C}" destId="{4074BC08-D9C5-4F0A-9FDC-641FEF099060}" srcOrd="2" destOrd="0" presId="urn:microsoft.com/office/officeart/2005/8/layout/orgChart1"/>
    <dgm:cxn modelId="{3B8CBBE5-9DC9-4729-82B3-764DEA847737}" type="presParOf" srcId="{5165C2EC-1EBE-45A6-9DE7-64114982B4D0}" destId="{FF0F0EA5-5552-4C94-84AD-7DE4C253EDD9}" srcOrd="1" destOrd="0" presId="urn:microsoft.com/office/officeart/2005/8/layout/orgChart1"/>
    <dgm:cxn modelId="{51CD959B-45DA-4FE1-85F4-E8FF7E38D808}" type="presParOf" srcId="{FF0F0EA5-5552-4C94-84AD-7DE4C253EDD9}" destId="{335FF125-FEE5-4214-BFF6-1B397C11BAEC}" srcOrd="0" destOrd="0" presId="urn:microsoft.com/office/officeart/2005/8/layout/orgChart1"/>
    <dgm:cxn modelId="{5082D51A-7351-40ED-BF03-854F94AA2515}" type="presParOf" srcId="{335FF125-FEE5-4214-BFF6-1B397C11BAEC}" destId="{2A007BC5-85F5-43B1-AF8D-3590EE7C4B5D}" srcOrd="0" destOrd="0" presId="urn:microsoft.com/office/officeart/2005/8/layout/orgChart1"/>
    <dgm:cxn modelId="{97F536A7-BF29-4369-A77A-C05C9F5A33F2}" type="presParOf" srcId="{335FF125-FEE5-4214-BFF6-1B397C11BAEC}" destId="{C7B5EB56-A824-45CD-B03B-74D1BE02D355}" srcOrd="1" destOrd="0" presId="urn:microsoft.com/office/officeart/2005/8/layout/orgChart1"/>
    <dgm:cxn modelId="{2A4E9105-238B-4E45-A538-8B0C81FDFF5B}" type="presParOf" srcId="{FF0F0EA5-5552-4C94-84AD-7DE4C253EDD9}" destId="{84A67BAC-E584-4D81-B6B1-18C429756B35}" srcOrd="1" destOrd="0" presId="urn:microsoft.com/office/officeart/2005/8/layout/orgChart1"/>
    <dgm:cxn modelId="{E7E2DB28-446A-463D-A6A7-0C19A06D79CB}" type="presParOf" srcId="{FF0F0EA5-5552-4C94-84AD-7DE4C253EDD9}" destId="{4EAE8381-1964-467E-A76A-BD93E1C1898E}" srcOrd="2" destOrd="0" presId="urn:microsoft.com/office/officeart/2005/8/layout/orgChart1"/>
    <dgm:cxn modelId="{A3202A78-C9DA-431C-B1BA-A37D7C5CBFEC}" type="presParOf" srcId="{5165C2EC-1EBE-45A6-9DE7-64114982B4D0}" destId="{CFD07102-560F-449F-865C-08F66EC8C0A9}" srcOrd="2" destOrd="0" presId="urn:microsoft.com/office/officeart/2005/8/layout/orgChart1"/>
    <dgm:cxn modelId="{73DB21BF-CE38-4BC0-B10E-F09A2D022C96}" type="presParOf" srcId="{CFD07102-560F-449F-865C-08F66EC8C0A9}" destId="{30B78580-DAA7-4613-A6CD-F8E8EEFADC57}" srcOrd="0" destOrd="0" presId="urn:microsoft.com/office/officeart/2005/8/layout/orgChart1"/>
    <dgm:cxn modelId="{A2299C69-7EFA-4939-8D11-358E7682DF76}" type="presParOf" srcId="{30B78580-DAA7-4613-A6CD-F8E8EEFADC57}" destId="{510C862E-33A2-498F-A86F-5A21295E9AB7}" srcOrd="0" destOrd="0" presId="urn:microsoft.com/office/officeart/2005/8/layout/orgChart1"/>
    <dgm:cxn modelId="{26B8AA36-42B7-4E39-8E11-13AB9CE50ED9}" type="presParOf" srcId="{30B78580-DAA7-4613-A6CD-F8E8EEFADC57}" destId="{FF6588A7-5E93-4836-92F3-BB38A74D3512}" srcOrd="1" destOrd="0" presId="urn:microsoft.com/office/officeart/2005/8/layout/orgChart1"/>
    <dgm:cxn modelId="{8F7A5823-39AF-4FF7-838B-F5735608D2AF}" type="presParOf" srcId="{CFD07102-560F-449F-865C-08F66EC8C0A9}" destId="{EAE0F317-FE59-4FB4-986A-696ACB35B938}" srcOrd="1" destOrd="0" presId="urn:microsoft.com/office/officeart/2005/8/layout/orgChart1"/>
    <dgm:cxn modelId="{4C080A05-999D-4967-89F8-C7C0C20DDCB7}" type="presParOf" srcId="{CFD07102-560F-449F-865C-08F66EC8C0A9}" destId="{A40E9C32-F556-4575-8FEF-742CF189A9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954D4-175B-4C2A-A7D5-A703B9CB09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33E461-2982-4F66-98CB-7A710402C1D7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1</a:t>
          </a:r>
        </a:p>
      </dgm:t>
    </dgm:pt>
    <dgm:pt modelId="{7A16A982-1E48-4139-BBC0-9AF573CE6B93}" type="parTrans" cxnId="{1A4DEF66-6930-4592-94D0-5DCED0514C6E}">
      <dgm:prSet/>
      <dgm:spPr/>
      <dgm:t>
        <a:bodyPr/>
        <a:lstStyle/>
        <a:p>
          <a:endParaRPr lang="pl-PL"/>
        </a:p>
      </dgm:t>
    </dgm:pt>
    <dgm:pt modelId="{BFE3F355-85D6-4208-87E3-B4B5AEF6387F}" type="sibTrans" cxnId="{1A4DEF66-6930-4592-94D0-5DCED0514C6E}">
      <dgm:prSet/>
      <dgm:spPr/>
      <dgm:t>
        <a:bodyPr/>
        <a:lstStyle/>
        <a:p>
          <a:endParaRPr lang="pl-PL"/>
        </a:p>
      </dgm:t>
    </dgm:pt>
    <dgm:pt modelId="{BC4FDB6C-F15B-4A3C-97AE-624F61FFC3A3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</a:rPr>
            <a:t>Analiza sytuacji w 5 sferach: społecznej, gospodarczej, przestrzenno-funkcjonalnej, technicznej, środowiskowej</a:t>
          </a:r>
        </a:p>
      </dgm:t>
    </dgm:pt>
    <dgm:pt modelId="{6123DAD1-ED37-4523-BCA9-C93DE5FD1154}" type="parTrans" cxnId="{EFB5E6C6-9399-45CD-AFA9-83EC0BDDF25B}">
      <dgm:prSet/>
      <dgm:spPr/>
      <dgm:t>
        <a:bodyPr/>
        <a:lstStyle/>
        <a:p>
          <a:endParaRPr lang="pl-PL"/>
        </a:p>
      </dgm:t>
    </dgm:pt>
    <dgm:pt modelId="{612BCEDD-0A35-449A-8E6A-2D4D6B5E30C5}" type="sibTrans" cxnId="{EFB5E6C6-9399-45CD-AFA9-83EC0BDDF25B}">
      <dgm:prSet/>
      <dgm:spPr/>
      <dgm:t>
        <a:bodyPr/>
        <a:lstStyle/>
        <a:p>
          <a:endParaRPr lang="pl-PL"/>
        </a:p>
      </dgm:t>
    </dgm:pt>
    <dgm:pt modelId="{320989C1-7595-4BD5-A10A-F74485D8EF4A}">
      <dgm:prSet phldrT="[Tekst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/>
            <a:t>2</a:t>
          </a:r>
        </a:p>
      </dgm:t>
    </dgm:pt>
    <dgm:pt modelId="{AE4C00BC-9031-44F5-9D0E-96E70BC2B329}" type="parTrans" cxnId="{AB5DB7BF-9C44-470B-B42B-689C1DF50A0B}">
      <dgm:prSet/>
      <dgm:spPr/>
      <dgm:t>
        <a:bodyPr/>
        <a:lstStyle/>
        <a:p>
          <a:endParaRPr lang="pl-PL"/>
        </a:p>
      </dgm:t>
    </dgm:pt>
    <dgm:pt modelId="{AA789B46-5FF7-4874-8C3E-74110C5D9914}" type="sibTrans" cxnId="{AB5DB7BF-9C44-470B-B42B-689C1DF50A0B}">
      <dgm:prSet/>
      <dgm:spPr/>
      <dgm:t>
        <a:bodyPr/>
        <a:lstStyle/>
        <a:p>
          <a:endParaRPr lang="pl-PL"/>
        </a:p>
      </dgm:t>
    </dgm:pt>
    <dgm:pt modelId="{0A890A1C-5C84-410B-95A7-40CA36AD8831}">
      <dgm:prSet phldrT="[Teks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>
              <a:solidFill>
                <a:srgbClr val="2D2E2D"/>
              </a:solidFill>
              <a:latin typeface="Calibri" panose="020F0502020204030204" pitchFamily="34" charset="0"/>
            </a:rPr>
            <a:t>Identyfikacja obszarów występowania stanu kryzysowego i obszaru zdegradowanego</a:t>
          </a:r>
          <a:endParaRPr lang="pl-PL" dirty="0">
            <a:latin typeface="Calibri" panose="020F0502020204030204" pitchFamily="34" charset="0"/>
          </a:endParaRPr>
        </a:p>
      </dgm:t>
    </dgm:pt>
    <dgm:pt modelId="{66B7C502-C4C3-41EA-8BC1-C78CB11866CC}" type="parTrans" cxnId="{32D21D64-B694-427F-A470-BA1CB7BD8AA7}">
      <dgm:prSet/>
      <dgm:spPr/>
      <dgm:t>
        <a:bodyPr/>
        <a:lstStyle/>
        <a:p>
          <a:endParaRPr lang="pl-PL"/>
        </a:p>
      </dgm:t>
    </dgm:pt>
    <dgm:pt modelId="{3401C5FD-16A8-40FD-A789-535ED6C3282E}" type="sibTrans" cxnId="{32D21D64-B694-427F-A470-BA1CB7BD8AA7}">
      <dgm:prSet/>
      <dgm:spPr/>
      <dgm:t>
        <a:bodyPr/>
        <a:lstStyle/>
        <a:p>
          <a:endParaRPr lang="pl-PL"/>
        </a:p>
      </dgm:t>
    </dgm:pt>
    <dgm:pt modelId="{E54F8B9C-0F2B-47D4-BC92-15F0642B0DEC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3</a:t>
          </a:r>
        </a:p>
      </dgm:t>
    </dgm:pt>
    <dgm:pt modelId="{60CA0C40-1273-43C7-A2D1-48C49B277418}" type="parTrans" cxnId="{EDF0D1D9-21F3-4ACE-B89C-6C9CBC70B8E3}">
      <dgm:prSet/>
      <dgm:spPr/>
      <dgm:t>
        <a:bodyPr/>
        <a:lstStyle/>
        <a:p>
          <a:endParaRPr lang="pl-PL"/>
        </a:p>
      </dgm:t>
    </dgm:pt>
    <dgm:pt modelId="{359AC5E9-8898-4B49-A335-FC072C8753A9}" type="sibTrans" cxnId="{EDF0D1D9-21F3-4ACE-B89C-6C9CBC70B8E3}">
      <dgm:prSet/>
      <dgm:spPr/>
      <dgm:t>
        <a:bodyPr/>
        <a:lstStyle/>
        <a:p>
          <a:endParaRPr lang="pl-PL"/>
        </a:p>
      </dgm:t>
    </dgm:pt>
    <dgm:pt modelId="{73A9BF37-2889-43D6-B70E-0DE0D32AD336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</a:rPr>
            <a:t>Wyznaczenie obszaru rewitalizacji i analiza problemów</a:t>
          </a:r>
        </a:p>
      </dgm:t>
    </dgm:pt>
    <dgm:pt modelId="{7F047B03-056B-4201-A8F9-7C58049AA473}" type="parTrans" cxnId="{A2A24C1F-9402-4276-A460-1DED242ED815}">
      <dgm:prSet/>
      <dgm:spPr/>
      <dgm:t>
        <a:bodyPr/>
        <a:lstStyle/>
        <a:p>
          <a:endParaRPr lang="pl-PL"/>
        </a:p>
      </dgm:t>
    </dgm:pt>
    <dgm:pt modelId="{9AACCA8A-AA67-4832-891A-A04E832F4D54}" type="sibTrans" cxnId="{A2A24C1F-9402-4276-A460-1DED242ED815}">
      <dgm:prSet/>
      <dgm:spPr/>
      <dgm:t>
        <a:bodyPr/>
        <a:lstStyle/>
        <a:p>
          <a:endParaRPr lang="pl-PL"/>
        </a:p>
      </dgm:t>
    </dgm:pt>
    <dgm:pt modelId="{97CCEDFB-2938-4DB1-8742-81C8DF34D8AF}" type="pres">
      <dgm:prSet presAssocID="{552954D4-175B-4C2A-A7D5-A703B9CB094B}" presName="linearFlow" presStyleCnt="0">
        <dgm:presLayoutVars>
          <dgm:dir/>
          <dgm:animLvl val="lvl"/>
          <dgm:resizeHandles val="exact"/>
        </dgm:presLayoutVars>
      </dgm:prSet>
      <dgm:spPr/>
    </dgm:pt>
    <dgm:pt modelId="{6BAA59A4-AB5E-4641-A91E-AE6D7221458E}" type="pres">
      <dgm:prSet presAssocID="{1633E461-2982-4F66-98CB-7A710402C1D7}" presName="composite" presStyleCnt="0"/>
      <dgm:spPr/>
    </dgm:pt>
    <dgm:pt modelId="{081FE284-3330-4634-A04E-E9B480D8161B}" type="pres">
      <dgm:prSet presAssocID="{1633E461-2982-4F66-98CB-7A710402C1D7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</dgm:pt>
    <dgm:pt modelId="{34E8DFA5-32F5-486F-BFE9-16D7B5426B98}" type="pres">
      <dgm:prSet presAssocID="{1633E461-2982-4F66-98CB-7A710402C1D7}" presName="descendantText" presStyleLbl="alignAcc1" presStyleIdx="0" presStyleCnt="3">
        <dgm:presLayoutVars>
          <dgm:bulletEnabled val="1"/>
        </dgm:presLayoutVars>
      </dgm:prSet>
      <dgm:spPr/>
    </dgm:pt>
    <dgm:pt modelId="{E1CDBD00-B2E5-4EA4-AC47-E88CFA8F41DE}" type="pres">
      <dgm:prSet presAssocID="{BFE3F355-85D6-4208-87E3-B4B5AEF6387F}" presName="sp" presStyleCnt="0"/>
      <dgm:spPr/>
    </dgm:pt>
    <dgm:pt modelId="{94BD3EAF-1F74-45D1-832D-A8EF0E2D3EA2}" type="pres">
      <dgm:prSet presAssocID="{320989C1-7595-4BD5-A10A-F74485D8EF4A}" presName="composite" presStyleCnt="0"/>
      <dgm:spPr/>
    </dgm:pt>
    <dgm:pt modelId="{AC6B23EB-0B71-447B-9C10-714D674312AF}" type="pres">
      <dgm:prSet presAssocID="{320989C1-7595-4BD5-A10A-F74485D8EF4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D41DADA-E416-4C4D-9C10-78456EEB0A9F}" type="pres">
      <dgm:prSet presAssocID="{320989C1-7595-4BD5-A10A-F74485D8EF4A}" presName="descendantText" presStyleLbl="alignAcc1" presStyleIdx="1" presStyleCnt="3">
        <dgm:presLayoutVars>
          <dgm:bulletEnabled val="1"/>
        </dgm:presLayoutVars>
      </dgm:prSet>
      <dgm:spPr/>
    </dgm:pt>
    <dgm:pt modelId="{6B6303CD-3E91-40E8-A002-F60A193A6C4B}" type="pres">
      <dgm:prSet presAssocID="{AA789B46-5FF7-4874-8C3E-74110C5D9914}" presName="sp" presStyleCnt="0"/>
      <dgm:spPr/>
    </dgm:pt>
    <dgm:pt modelId="{F47E8723-5575-4A08-A34E-A9A47D70116B}" type="pres">
      <dgm:prSet presAssocID="{E54F8B9C-0F2B-47D4-BC92-15F0642B0DEC}" presName="composite" presStyleCnt="0"/>
      <dgm:spPr/>
    </dgm:pt>
    <dgm:pt modelId="{5CFA74A1-0516-4195-9204-9AD224274B3B}" type="pres">
      <dgm:prSet presAssocID="{E54F8B9C-0F2B-47D4-BC92-15F0642B0DE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7B13C26-474F-465B-B34C-03D1401BD61D}" type="pres">
      <dgm:prSet presAssocID="{E54F8B9C-0F2B-47D4-BC92-15F0642B0DE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30DD98-E9D6-4CD4-82E7-C4CBE9FE9EBF}" type="presOf" srcId="{0A890A1C-5C84-410B-95A7-40CA36AD8831}" destId="{BD41DADA-E416-4C4D-9C10-78456EEB0A9F}" srcOrd="0" destOrd="0" presId="urn:microsoft.com/office/officeart/2005/8/layout/chevron2"/>
    <dgm:cxn modelId="{A2A24C1F-9402-4276-A460-1DED242ED815}" srcId="{E54F8B9C-0F2B-47D4-BC92-15F0642B0DEC}" destId="{73A9BF37-2889-43D6-B70E-0DE0D32AD336}" srcOrd="0" destOrd="0" parTransId="{7F047B03-056B-4201-A8F9-7C58049AA473}" sibTransId="{9AACCA8A-AA67-4832-891A-A04E832F4D54}"/>
    <dgm:cxn modelId="{32D21D64-B694-427F-A470-BA1CB7BD8AA7}" srcId="{320989C1-7595-4BD5-A10A-F74485D8EF4A}" destId="{0A890A1C-5C84-410B-95A7-40CA36AD8831}" srcOrd="0" destOrd="0" parTransId="{66B7C502-C4C3-41EA-8BC1-C78CB11866CC}" sibTransId="{3401C5FD-16A8-40FD-A789-535ED6C3282E}"/>
    <dgm:cxn modelId="{EFB5E6C6-9399-45CD-AFA9-83EC0BDDF25B}" srcId="{1633E461-2982-4F66-98CB-7A710402C1D7}" destId="{BC4FDB6C-F15B-4A3C-97AE-624F61FFC3A3}" srcOrd="0" destOrd="0" parTransId="{6123DAD1-ED37-4523-BCA9-C93DE5FD1154}" sibTransId="{612BCEDD-0A35-449A-8E6A-2D4D6B5E30C5}"/>
    <dgm:cxn modelId="{A0ED4ECB-7A79-4264-ADC3-E543EC196429}" type="presOf" srcId="{320989C1-7595-4BD5-A10A-F74485D8EF4A}" destId="{AC6B23EB-0B71-447B-9C10-714D674312AF}" srcOrd="0" destOrd="0" presId="urn:microsoft.com/office/officeart/2005/8/layout/chevron2"/>
    <dgm:cxn modelId="{4B7ACCF1-A74C-43AF-8F7D-832B2BCD5256}" type="presOf" srcId="{BC4FDB6C-F15B-4A3C-97AE-624F61FFC3A3}" destId="{34E8DFA5-32F5-486F-BFE9-16D7B5426B98}" srcOrd="0" destOrd="0" presId="urn:microsoft.com/office/officeart/2005/8/layout/chevron2"/>
    <dgm:cxn modelId="{97A8A318-6132-43E5-B433-982BB4B77A19}" type="presOf" srcId="{552954D4-175B-4C2A-A7D5-A703B9CB094B}" destId="{97CCEDFB-2938-4DB1-8742-81C8DF34D8AF}" srcOrd="0" destOrd="0" presId="urn:microsoft.com/office/officeart/2005/8/layout/chevron2"/>
    <dgm:cxn modelId="{EDF0D1D9-21F3-4ACE-B89C-6C9CBC70B8E3}" srcId="{552954D4-175B-4C2A-A7D5-A703B9CB094B}" destId="{E54F8B9C-0F2B-47D4-BC92-15F0642B0DEC}" srcOrd="2" destOrd="0" parTransId="{60CA0C40-1273-43C7-A2D1-48C49B277418}" sibTransId="{359AC5E9-8898-4B49-A335-FC072C8753A9}"/>
    <dgm:cxn modelId="{1A4DEF66-6930-4592-94D0-5DCED0514C6E}" srcId="{552954D4-175B-4C2A-A7D5-A703B9CB094B}" destId="{1633E461-2982-4F66-98CB-7A710402C1D7}" srcOrd="0" destOrd="0" parTransId="{7A16A982-1E48-4139-BBC0-9AF573CE6B93}" sibTransId="{BFE3F355-85D6-4208-87E3-B4B5AEF6387F}"/>
    <dgm:cxn modelId="{1D387611-3F82-4AAF-BBE1-805E19A9B6CB}" type="presOf" srcId="{E54F8B9C-0F2B-47D4-BC92-15F0642B0DEC}" destId="{5CFA74A1-0516-4195-9204-9AD224274B3B}" srcOrd="0" destOrd="0" presId="urn:microsoft.com/office/officeart/2005/8/layout/chevron2"/>
    <dgm:cxn modelId="{AB5DB7BF-9C44-470B-B42B-689C1DF50A0B}" srcId="{552954D4-175B-4C2A-A7D5-A703B9CB094B}" destId="{320989C1-7595-4BD5-A10A-F74485D8EF4A}" srcOrd="1" destOrd="0" parTransId="{AE4C00BC-9031-44F5-9D0E-96E70BC2B329}" sibTransId="{AA789B46-5FF7-4874-8C3E-74110C5D9914}"/>
    <dgm:cxn modelId="{310A39F4-C293-4A98-A0D6-2AF6B40C4E16}" type="presOf" srcId="{73A9BF37-2889-43D6-B70E-0DE0D32AD336}" destId="{D7B13C26-474F-465B-B34C-03D1401BD61D}" srcOrd="0" destOrd="0" presId="urn:microsoft.com/office/officeart/2005/8/layout/chevron2"/>
    <dgm:cxn modelId="{9C3D5E9C-0BFD-4826-904A-803AFDE91DD5}" type="presOf" srcId="{1633E461-2982-4F66-98CB-7A710402C1D7}" destId="{081FE284-3330-4634-A04E-E9B480D8161B}" srcOrd="0" destOrd="0" presId="urn:microsoft.com/office/officeart/2005/8/layout/chevron2"/>
    <dgm:cxn modelId="{82573933-D389-4EB0-BB98-FAB0D8AA770E}" type="presParOf" srcId="{97CCEDFB-2938-4DB1-8742-81C8DF34D8AF}" destId="{6BAA59A4-AB5E-4641-A91E-AE6D7221458E}" srcOrd="0" destOrd="0" presId="urn:microsoft.com/office/officeart/2005/8/layout/chevron2"/>
    <dgm:cxn modelId="{458FB8CE-F288-4E99-8083-45368D5A1FED}" type="presParOf" srcId="{6BAA59A4-AB5E-4641-A91E-AE6D7221458E}" destId="{081FE284-3330-4634-A04E-E9B480D8161B}" srcOrd="0" destOrd="0" presId="urn:microsoft.com/office/officeart/2005/8/layout/chevron2"/>
    <dgm:cxn modelId="{ABDF09B6-0D75-436B-BBE4-4C9930580A44}" type="presParOf" srcId="{6BAA59A4-AB5E-4641-A91E-AE6D7221458E}" destId="{34E8DFA5-32F5-486F-BFE9-16D7B5426B98}" srcOrd="1" destOrd="0" presId="urn:microsoft.com/office/officeart/2005/8/layout/chevron2"/>
    <dgm:cxn modelId="{E055F9BF-0E25-4A81-BF18-44BEFB32EB68}" type="presParOf" srcId="{97CCEDFB-2938-4DB1-8742-81C8DF34D8AF}" destId="{E1CDBD00-B2E5-4EA4-AC47-E88CFA8F41DE}" srcOrd="1" destOrd="0" presId="urn:microsoft.com/office/officeart/2005/8/layout/chevron2"/>
    <dgm:cxn modelId="{284A0A73-A2A4-4955-9E21-2407289D83AE}" type="presParOf" srcId="{97CCEDFB-2938-4DB1-8742-81C8DF34D8AF}" destId="{94BD3EAF-1F74-45D1-832D-A8EF0E2D3EA2}" srcOrd="2" destOrd="0" presId="urn:microsoft.com/office/officeart/2005/8/layout/chevron2"/>
    <dgm:cxn modelId="{33EA29C0-E594-4D5F-9903-4FC107B2986A}" type="presParOf" srcId="{94BD3EAF-1F74-45D1-832D-A8EF0E2D3EA2}" destId="{AC6B23EB-0B71-447B-9C10-714D674312AF}" srcOrd="0" destOrd="0" presId="urn:microsoft.com/office/officeart/2005/8/layout/chevron2"/>
    <dgm:cxn modelId="{4FB111B8-1911-4796-A0C0-CF2FB275A9FD}" type="presParOf" srcId="{94BD3EAF-1F74-45D1-832D-A8EF0E2D3EA2}" destId="{BD41DADA-E416-4C4D-9C10-78456EEB0A9F}" srcOrd="1" destOrd="0" presId="urn:microsoft.com/office/officeart/2005/8/layout/chevron2"/>
    <dgm:cxn modelId="{5397573F-767E-457D-975C-68A41289E1BC}" type="presParOf" srcId="{97CCEDFB-2938-4DB1-8742-81C8DF34D8AF}" destId="{6B6303CD-3E91-40E8-A002-F60A193A6C4B}" srcOrd="3" destOrd="0" presId="urn:microsoft.com/office/officeart/2005/8/layout/chevron2"/>
    <dgm:cxn modelId="{81B6D559-DCE7-43A4-B9CF-DA71326E8777}" type="presParOf" srcId="{97CCEDFB-2938-4DB1-8742-81C8DF34D8AF}" destId="{F47E8723-5575-4A08-A34E-A9A47D70116B}" srcOrd="4" destOrd="0" presId="urn:microsoft.com/office/officeart/2005/8/layout/chevron2"/>
    <dgm:cxn modelId="{1996B946-3409-480E-B454-2C0C6755957C}" type="presParOf" srcId="{F47E8723-5575-4A08-A34E-A9A47D70116B}" destId="{5CFA74A1-0516-4195-9204-9AD224274B3B}" srcOrd="0" destOrd="0" presId="urn:microsoft.com/office/officeart/2005/8/layout/chevron2"/>
    <dgm:cxn modelId="{67198E6A-E085-4D21-B257-4DBF4845E29B}" type="presParOf" srcId="{F47E8723-5575-4A08-A34E-A9A47D70116B}" destId="{D7B13C26-474F-465B-B34C-03D1401BD6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954D4-175B-4C2A-A7D5-A703B9CB09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33E461-2982-4F66-98CB-7A710402C1D7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1</a:t>
          </a:r>
        </a:p>
      </dgm:t>
    </dgm:pt>
    <dgm:pt modelId="{7A16A982-1E48-4139-BBC0-9AF573CE6B93}" type="parTrans" cxnId="{1A4DEF66-6930-4592-94D0-5DCED0514C6E}">
      <dgm:prSet/>
      <dgm:spPr/>
      <dgm:t>
        <a:bodyPr/>
        <a:lstStyle/>
        <a:p>
          <a:endParaRPr lang="pl-PL"/>
        </a:p>
      </dgm:t>
    </dgm:pt>
    <dgm:pt modelId="{BFE3F355-85D6-4208-87E3-B4B5AEF6387F}" type="sibTrans" cxnId="{1A4DEF66-6930-4592-94D0-5DCED0514C6E}">
      <dgm:prSet/>
      <dgm:spPr/>
      <dgm:t>
        <a:bodyPr/>
        <a:lstStyle/>
        <a:p>
          <a:endParaRPr lang="pl-PL"/>
        </a:p>
      </dgm:t>
    </dgm:pt>
    <dgm:pt modelId="{BC4FDB6C-F15B-4A3C-97AE-624F61FFC3A3}">
      <dgm:prSet phldrT="[Tekst]"/>
      <dgm:spPr>
        <a:ln>
          <a:solidFill>
            <a:srgbClr val="A80000"/>
          </a:solidFill>
        </a:ln>
      </dgm:spPr>
      <dgm:t>
        <a:bodyPr/>
        <a:lstStyle/>
        <a:p>
          <a:r>
            <a:rPr lang="pl-PL" dirty="0">
              <a:solidFill>
                <a:schemeClr val="tx2"/>
              </a:solidFill>
            </a:rPr>
            <a:t>Planowany efekt rewitalizacji – Wizja </a:t>
          </a:r>
          <a:endParaRPr lang="pl-PL" dirty="0"/>
        </a:p>
      </dgm:t>
    </dgm:pt>
    <dgm:pt modelId="{6123DAD1-ED37-4523-BCA9-C93DE5FD1154}" type="parTrans" cxnId="{EFB5E6C6-9399-45CD-AFA9-83EC0BDDF25B}">
      <dgm:prSet/>
      <dgm:spPr/>
      <dgm:t>
        <a:bodyPr/>
        <a:lstStyle/>
        <a:p>
          <a:endParaRPr lang="pl-PL"/>
        </a:p>
      </dgm:t>
    </dgm:pt>
    <dgm:pt modelId="{612BCEDD-0A35-449A-8E6A-2D4D6B5E30C5}" type="sibTrans" cxnId="{EFB5E6C6-9399-45CD-AFA9-83EC0BDDF25B}">
      <dgm:prSet/>
      <dgm:spPr/>
      <dgm:t>
        <a:bodyPr/>
        <a:lstStyle/>
        <a:p>
          <a:endParaRPr lang="pl-PL"/>
        </a:p>
      </dgm:t>
    </dgm:pt>
    <dgm:pt modelId="{320989C1-7595-4BD5-A10A-F74485D8EF4A}">
      <dgm:prSet phldrT="[Tekst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/>
            <a:t>2</a:t>
          </a:r>
        </a:p>
      </dgm:t>
    </dgm:pt>
    <dgm:pt modelId="{AE4C00BC-9031-44F5-9D0E-96E70BC2B329}" type="parTrans" cxnId="{AB5DB7BF-9C44-470B-B42B-689C1DF50A0B}">
      <dgm:prSet/>
      <dgm:spPr/>
      <dgm:t>
        <a:bodyPr/>
        <a:lstStyle/>
        <a:p>
          <a:endParaRPr lang="pl-PL"/>
        </a:p>
      </dgm:t>
    </dgm:pt>
    <dgm:pt modelId="{AA789B46-5FF7-4874-8C3E-74110C5D9914}" type="sibTrans" cxnId="{AB5DB7BF-9C44-470B-B42B-689C1DF50A0B}">
      <dgm:prSet/>
      <dgm:spPr/>
      <dgm:t>
        <a:bodyPr/>
        <a:lstStyle/>
        <a:p>
          <a:endParaRPr lang="pl-PL"/>
        </a:p>
      </dgm:t>
    </dgm:pt>
    <dgm:pt modelId="{0A890A1C-5C84-410B-95A7-40CA36AD8831}">
      <dgm:prSet phldrT="[Teks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2"/>
              </a:solidFill>
            </a:rPr>
            <a:t>Lista projektów A</a:t>
          </a:r>
        </a:p>
      </dgm:t>
    </dgm:pt>
    <dgm:pt modelId="{66B7C502-C4C3-41EA-8BC1-C78CB11866CC}" type="parTrans" cxnId="{32D21D64-B694-427F-A470-BA1CB7BD8AA7}">
      <dgm:prSet/>
      <dgm:spPr/>
      <dgm:t>
        <a:bodyPr/>
        <a:lstStyle/>
        <a:p>
          <a:endParaRPr lang="pl-PL"/>
        </a:p>
      </dgm:t>
    </dgm:pt>
    <dgm:pt modelId="{3401C5FD-16A8-40FD-A789-535ED6C3282E}" type="sibTrans" cxnId="{32D21D64-B694-427F-A470-BA1CB7BD8AA7}">
      <dgm:prSet/>
      <dgm:spPr/>
      <dgm:t>
        <a:bodyPr/>
        <a:lstStyle/>
        <a:p>
          <a:endParaRPr lang="pl-PL"/>
        </a:p>
      </dgm:t>
    </dgm:pt>
    <dgm:pt modelId="{E54F8B9C-0F2B-47D4-BC92-15F0642B0DEC}">
      <dgm:prSet phldrT="[Tekst]"/>
      <dgm:spPr>
        <a:solidFill>
          <a:srgbClr val="A80000"/>
        </a:solidFill>
      </dgm:spPr>
      <dgm:t>
        <a:bodyPr/>
        <a:lstStyle/>
        <a:p>
          <a:r>
            <a:rPr lang="pl-PL" dirty="0"/>
            <a:t>3</a:t>
          </a:r>
        </a:p>
      </dgm:t>
    </dgm:pt>
    <dgm:pt modelId="{60CA0C40-1273-43C7-A2D1-48C49B277418}" type="parTrans" cxnId="{EDF0D1D9-21F3-4ACE-B89C-6C9CBC70B8E3}">
      <dgm:prSet/>
      <dgm:spPr/>
      <dgm:t>
        <a:bodyPr/>
        <a:lstStyle/>
        <a:p>
          <a:endParaRPr lang="pl-PL"/>
        </a:p>
      </dgm:t>
    </dgm:pt>
    <dgm:pt modelId="{359AC5E9-8898-4B49-A335-FC072C8753A9}" type="sibTrans" cxnId="{EDF0D1D9-21F3-4ACE-B89C-6C9CBC70B8E3}">
      <dgm:prSet/>
      <dgm:spPr/>
      <dgm:t>
        <a:bodyPr/>
        <a:lstStyle/>
        <a:p>
          <a:endParaRPr lang="pl-PL"/>
        </a:p>
      </dgm:t>
    </dgm:pt>
    <dgm:pt modelId="{73A9BF37-2889-43D6-B70E-0DE0D32AD336}">
      <dgm:prSet phldrT="[Tekst]"/>
      <dgm:spPr>
        <a:ln>
          <a:solidFill>
            <a:srgbClr val="A80000"/>
          </a:solidFill>
        </a:ln>
      </dgm:spPr>
      <dgm:t>
        <a:bodyPr/>
        <a:lstStyle/>
        <a:p>
          <a:endParaRPr lang="pl-PL" dirty="0"/>
        </a:p>
      </dgm:t>
    </dgm:pt>
    <dgm:pt modelId="{7F047B03-056B-4201-A8F9-7C58049AA473}" type="parTrans" cxnId="{A2A24C1F-9402-4276-A460-1DED242ED815}">
      <dgm:prSet/>
      <dgm:spPr/>
      <dgm:t>
        <a:bodyPr/>
        <a:lstStyle/>
        <a:p>
          <a:endParaRPr lang="pl-PL"/>
        </a:p>
      </dgm:t>
    </dgm:pt>
    <dgm:pt modelId="{9AACCA8A-AA67-4832-891A-A04E832F4D54}" type="sibTrans" cxnId="{A2A24C1F-9402-4276-A460-1DED242ED815}">
      <dgm:prSet/>
      <dgm:spPr/>
      <dgm:t>
        <a:bodyPr/>
        <a:lstStyle/>
        <a:p>
          <a:endParaRPr lang="pl-PL"/>
        </a:p>
      </dgm:t>
    </dgm:pt>
    <dgm:pt modelId="{61E5CDC8-34CE-432E-9586-89F7D5F4C0FF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Cele rewitalizacji oraz kierunki działań. </a:t>
          </a:r>
        </a:p>
      </dgm:t>
    </dgm:pt>
    <dgm:pt modelId="{75D423C5-3E39-4EC7-B5D7-21AE5A8D10AE}" type="parTrans" cxnId="{66B1CE36-BE69-48DD-996E-D23DBDDA4533}">
      <dgm:prSet/>
      <dgm:spPr/>
      <dgm:t>
        <a:bodyPr/>
        <a:lstStyle/>
        <a:p>
          <a:endParaRPr lang="pl-PL"/>
        </a:p>
      </dgm:t>
    </dgm:pt>
    <dgm:pt modelId="{E0FAD7F3-60BF-488F-8196-AF059C3584FC}" type="sibTrans" cxnId="{66B1CE36-BE69-48DD-996E-D23DBDDA4533}">
      <dgm:prSet/>
      <dgm:spPr/>
      <dgm:t>
        <a:bodyPr/>
        <a:lstStyle/>
        <a:p>
          <a:endParaRPr lang="pl-PL"/>
        </a:p>
      </dgm:t>
    </dgm:pt>
    <dgm:pt modelId="{D43A5F86-D107-4777-A765-16E00DB9257B}">
      <dgm:prSet phldrT="[Teks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2"/>
              </a:solidFill>
            </a:rPr>
            <a:t>Lista projektów B </a:t>
          </a:r>
        </a:p>
      </dgm:t>
    </dgm:pt>
    <dgm:pt modelId="{40F5C9FA-1833-4EDF-9386-1731388A969F}" type="parTrans" cxnId="{993C196F-0667-40D4-AD9E-914690574A0A}">
      <dgm:prSet/>
      <dgm:spPr/>
      <dgm:t>
        <a:bodyPr/>
        <a:lstStyle/>
        <a:p>
          <a:endParaRPr lang="pl-PL"/>
        </a:p>
      </dgm:t>
    </dgm:pt>
    <dgm:pt modelId="{D51D4F93-51EE-4A12-B35C-090E9CE63F41}" type="sibTrans" cxnId="{993C196F-0667-40D4-AD9E-914690574A0A}">
      <dgm:prSet/>
      <dgm:spPr/>
      <dgm:t>
        <a:bodyPr/>
        <a:lstStyle/>
        <a:p>
          <a:endParaRPr lang="pl-PL"/>
        </a:p>
      </dgm:t>
    </dgm:pt>
    <dgm:pt modelId="{78D5894D-EC13-4AB9-B80D-72B861C3C3A7}">
      <dgm:prSet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pl-PL" dirty="0"/>
        </a:p>
      </dgm:t>
    </dgm:pt>
    <dgm:pt modelId="{30223906-FD9F-4732-AC7C-C7BC333031D5}" type="sibTrans" cxnId="{8E7BF397-6BC9-49E9-BD43-593B283E68F5}">
      <dgm:prSet/>
      <dgm:spPr/>
      <dgm:t>
        <a:bodyPr/>
        <a:lstStyle/>
        <a:p>
          <a:endParaRPr lang="pl-PL"/>
        </a:p>
      </dgm:t>
    </dgm:pt>
    <dgm:pt modelId="{1216D045-D03F-4D6D-AC63-F2EAD3904323}" type="parTrans" cxnId="{8E7BF397-6BC9-49E9-BD43-593B283E68F5}">
      <dgm:prSet/>
      <dgm:spPr/>
      <dgm:t>
        <a:bodyPr/>
        <a:lstStyle/>
        <a:p>
          <a:endParaRPr lang="pl-PL"/>
        </a:p>
      </dgm:t>
    </dgm:pt>
    <dgm:pt modelId="{6EC8FB3E-5CFD-417D-BBF3-006977A078EE}">
      <dgm:prSet/>
      <dgm:spPr/>
      <dgm:t>
        <a:bodyPr/>
        <a:lstStyle/>
        <a:p>
          <a:endParaRPr lang="pl-PL" dirty="0"/>
        </a:p>
      </dgm:t>
    </dgm:pt>
    <dgm:pt modelId="{55DCDA7C-7890-475F-A3FF-2A828F29DA78}" type="sibTrans" cxnId="{C2144E68-8C54-494D-B453-4C989BDE59E3}">
      <dgm:prSet/>
      <dgm:spPr/>
      <dgm:t>
        <a:bodyPr/>
        <a:lstStyle/>
        <a:p>
          <a:endParaRPr lang="pl-PL"/>
        </a:p>
      </dgm:t>
    </dgm:pt>
    <dgm:pt modelId="{68016EA0-8775-4CE8-8F82-46F92803D89A}" type="parTrans" cxnId="{C2144E68-8C54-494D-B453-4C989BDE59E3}">
      <dgm:prSet/>
      <dgm:spPr/>
      <dgm:t>
        <a:bodyPr/>
        <a:lstStyle/>
        <a:p>
          <a:endParaRPr lang="pl-PL"/>
        </a:p>
      </dgm:t>
    </dgm:pt>
    <dgm:pt modelId="{28DC0755-056B-411C-A6E2-E64DD5B6F38B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System realizacji programu</a:t>
          </a:r>
          <a:r>
            <a:rPr lang="pl-PL" dirty="0"/>
            <a:t>.</a:t>
          </a:r>
        </a:p>
      </dgm:t>
    </dgm:pt>
    <dgm:pt modelId="{8C8F61BE-71D5-4D26-8BCD-9CAC37DB080E}" type="parTrans" cxnId="{9DEF3672-99E2-40AA-8B94-20B8BAB695F6}">
      <dgm:prSet/>
      <dgm:spPr/>
      <dgm:t>
        <a:bodyPr/>
        <a:lstStyle/>
        <a:p>
          <a:endParaRPr lang="pl-PL"/>
        </a:p>
      </dgm:t>
    </dgm:pt>
    <dgm:pt modelId="{F80D8B85-AE3C-4AAB-BE2B-C54EB6541B12}" type="sibTrans" cxnId="{9DEF3672-99E2-40AA-8B94-20B8BAB695F6}">
      <dgm:prSet/>
      <dgm:spPr/>
      <dgm:t>
        <a:bodyPr/>
        <a:lstStyle/>
        <a:p>
          <a:endParaRPr lang="pl-PL"/>
        </a:p>
      </dgm:t>
    </dgm:pt>
    <dgm:pt modelId="{F08B9BAA-9657-418F-A706-B1892AF8ACBE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Indykatywne ramy finansowe </a:t>
          </a:r>
        </a:p>
      </dgm:t>
    </dgm:pt>
    <dgm:pt modelId="{DE091598-01D5-47E9-86E5-BBA9F9511692}" type="parTrans" cxnId="{8C6A7B50-53F6-46AD-913F-E9B29E6C7CFF}">
      <dgm:prSet/>
      <dgm:spPr/>
      <dgm:t>
        <a:bodyPr/>
        <a:lstStyle/>
        <a:p>
          <a:endParaRPr lang="pl-PL"/>
        </a:p>
      </dgm:t>
    </dgm:pt>
    <dgm:pt modelId="{E04F4A73-07E0-432E-9697-F1AB7E3DDC76}" type="sibTrans" cxnId="{8C6A7B50-53F6-46AD-913F-E9B29E6C7CFF}">
      <dgm:prSet/>
      <dgm:spPr/>
      <dgm:t>
        <a:bodyPr/>
        <a:lstStyle/>
        <a:p>
          <a:endParaRPr lang="pl-PL"/>
        </a:p>
      </dgm:t>
    </dgm:pt>
    <dgm:pt modelId="{97CCEDFB-2938-4DB1-8742-81C8DF34D8AF}" type="pres">
      <dgm:prSet presAssocID="{552954D4-175B-4C2A-A7D5-A703B9CB094B}" presName="linearFlow" presStyleCnt="0">
        <dgm:presLayoutVars>
          <dgm:dir/>
          <dgm:animLvl val="lvl"/>
          <dgm:resizeHandles val="exact"/>
        </dgm:presLayoutVars>
      </dgm:prSet>
      <dgm:spPr/>
    </dgm:pt>
    <dgm:pt modelId="{6BAA59A4-AB5E-4641-A91E-AE6D7221458E}" type="pres">
      <dgm:prSet presAssocID="{1633E461-2982-4F66-98CB-7A710402C1D7}" presName="composite" presStyleCnt="0"/>
      <dgm:spPr/>
    </dgm:pt>
    <dgm:pt modelId="{081FE284-3330-4634-A04E-E9B480D8161B}" type="pres">
      <dgm:prSet presAssocID="{1633E461-2982-4F66-98CB-7A710402C1D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4E8DFA5-32F5-486F-BFE9-16D7B5426B98}" type="pres">
      <dgm:prSet presAssocID="{1633E461-2982-4F66-98CB-7A710402C1D7}" presName="descendantText" presStyleLbl="alignAcc1" presStyleIdx="0" presStyleCnt="4">
        <dgm:presLayoutVars>
          <dgm:bulletEnabled val="1"/>
        </dgm:presLayoutVars>
      </dgm:prSet>
      <dgm:spPr/>
    </dgm:pt>
    <dgm:pt modelId="{E1CDBD00-B2E5-4EA4-AC47-E88CFA8F41DE}" type="pres">
      <dgm:prSet presAssocID="{BFE3F355-85D6-4208-87E3-B4B5AEF6387F}" presName="sp" presStyleCnt="0"/>
      <dgm:spPr/>
    </dgm:pt>
    <dgm:pt modelId="{94BD3EAF-1F74-45D1-832D-A8EF0E2D3EA2}" type="pres">
      <dgm:prSet presAssocID="{320989C1-7595-4BD5-A10A-F74485D8EF4A}" presName="composite" presStyleCnt="0"/>
      <dgm:spPr/>
    </dgm:pt>
    <dgm:pt modelId="{AC6B23EB-0B71-447B-9C10-714D674312AF}" type="pres">
      <dgm:prSet presAssocID="{320989C1-7595-4BD5-A10A-F74485D8EF4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D41DADA-E416-4C4D-9C10-78456EEB0A9F}" type="pres">
      <dgm:prSet presAssocID="{320989C1-7595-4BD5-A10A-F74485D8EF4A}" presName="descendantText" presStyleLbl="alignAcc1" presStyleIdx="1" presStyleCnt="4">
        <dgm:presLayoutVars>
          <dgm:bulletEnabled val="1"/>
        </dgm:presLayoutVars>
      </dgm:prSet>
      <dgm:spPr/>
    </dgm:pt>
    <dgm:pt modelId="{6B6303CD-3E91-40E8-A002-F60A193A6C4B}" type="pres">
      <dgm:prSet presAssocID="{AA789B46-5FF7-4874-8C3E-74110C5D9914}" presName="sp" presStyleCnt="0"/>
      <dgm:spPr/>
    </dgm:pt>
    <dgm:pt modelId="{F47E8723-5575-4A08-A34E-A9A47D70116B}" type="pres">
      <dgm:prSet presAssocID="{E54F8B9C-0F2B-47D4-BC92-15F0642B0DEC}" presName="composite" presStyleCnt="0"/>
      <dgm:spPr/>
    </dgm:pt>
    <dgm:pt modelId="{5CFA74A1-0516-4195-9204-9AD224274B3B}" type="pres">
      <dgm:prSet presAssocID="{E54F8B9C-0F2B-47D4-BC92-15F0642B0DE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7B13C26-474F-465B-B34C-03D1401BD61D}" type="pres">
      <dgm:prSet presAssocID="{E54F8B9C-0F2B-47D4-BC92-15F0642B0DEC}" presName="descendantText" presStyleLbl="alignAcc1" presStyleIdx="2" presStyleCnt="4">
        <dgm:presLayoutVars>
          <dgm:bulletEnabled val="1"/>
        </dgm:presLayoutVars>
      </dgm:prSet>
      <dgm:spPr/>
    </dgm:pt>
    <dgm:pt modelId="{F1153D18-6A5D-4581-92DC-9427EE4D9F19}" type="pres">
      <dgm:prSet presAssocID="{359AC5E9-8898-4B49-A335-FC072C8753A9}" presName="sp" presStyleCnt="0"/>
      <dgm:spPr/>
    </dgm:pt>
    <dgm:pt modelId="{FC577ABF-6072-4056-8C17-50B9569E7276}" type="pres">
      <dgm:prSet presAssocID="{78D5894D-EC13-4AB9-B80D-72B861C3C3A7}" presName="composite" presStyleCnt="0"/>
      <dgm:spPr/>
    </dgm:pt>
    <dgm:pt modelId="{D8E799E5-9BE6-4FCC-A043-461EA0319690}" type="pres">
      <dgm:prSet presAssocID="{78D5894D-EC13-4AB9-B80D-72B861C3C3A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10D30B2-859F-425E-98FE-A465C8CAAC7C}" type="pres">
      <dgm:prSet presAssocID="{78D5894D-EC13-4AB9-B80D-72B861C3C3A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B30DD98-E9D6-4CD4-82E7-C4CBE9FE9EBF}" type="presOf" srcId="{0A890A1C-5C84-410B-95A7-40CA36AD8831}" destId="{BD41DADA-E416-4C4D-9C10-78456EEB0A9F}" srcOrd="0" destOrd="0" presId="urn:microsoft.com/office/officeart/2005/8/layout/chevron2"/>
    <dgm:cxn modelId="{9580A496-A2FA-4F2B-B9CB-8043D1366C4C}" type="presOf" srcId="{6EC8FB3E-5CFD-417D-BBF3-006977A078EE}" destId="{510D30B2-859F-425E-98FE-A465C8CAAC7C}" srcOrd="0" destOrd="0" presId="urn:microsoft.com/office/officeart/2005/8/layout/chevron2"/>
    <dgm:cxn modelId="{A2A24C1F-9402-4276-A460-1DED242ED815}" srcId="{E54F8B9C-0F2B-47D4-BC92-15F0642B0DEC}" destId="{73A9BF37-2889-43D6-B70E-0DE0D32AD336}" srcOrd="0" destOrd="0" parTransId="{7F047B03-056B-4201-A8F9-7C58049AA473}" sibTransId="{9AACCA8A-AA67-4832-891A-A04E832F4D54}"/>
    <dgm:cxn modelId="{66B1CE36-BE69-48DD-996E-D23DBDDA4533}" srcId="{1633E461-2982-4F66-98CB-7A710402C1D7}" destId="{61E5CDC8-34CE-432E-9586-89F7D5F4C0FF}" srcOrd="1" destOrd="0" parTransId="{75D423C5-3E39-4EC7-B5D7-21AE5A8D10AE}" sibTransId="{E0FAD7F3-60BF-488F-8196-AF059C3584FC}"/>
    <dgm:cxn modelId="{9DEF3672-99E2-40AA-8B94-20B8BAB695F6}" srcId="{78D5894D-EC13-4AB9-B80D-72B861C3C3A7}" destId="{28DC0755-056B-411C-A6E2-E64DD5B6F38B}" srcOrd="1" destOrd="0" parTransId="{8C8F61BE-71D5-4D26-8BCD-9CAC37DB080E}" sibTransId="{F80D8B85-AE3C-4AAB-BE2B-C54EB6541B12}"/>
    <dgm:cxn modelId="{2E56220F-ABCB-4263-93AD-82812AA60B95}" type="presOf" srcId="{78D5894D-EC13-4AB9-B80D-72B861C3C3A7}" destId="{D8E799E5-9BE6-4FCC-A043-461EA0319690}" srcOrd="0" destOrd="0" presId="urn:microsoft.com/office/officeart/2005/8/layout/chevron2"/>
    <dgm:cxn modelId="{32D21D64-B694-427F-A470-BA1CB7BD8AA7}" srcId="{320989C1-7595-4BD5-A10A-F74485D8EF4A}" destId="{0A890A1C-5C84-410B-95A7-40CA36AD8831}" srcOrd="0" destOrd="0" parTransId="{66B7C502-C4C3-41EA-8BC1-C78CB11866CC}" sibTransId="{3401C5FD-16A8-40FD-A789-535ED6C3282E}"/>
    <dgm:cxn modelId="{8E7BF397-6BC9-49E9-BD43-593B283E68F5}" srcId="{552954D4-175B-4C2A-A7D5-A703B9CB094B}" destId="{78D5894D-EC13-4AB9-B80D-72B861C3C3A7}" srcOrd="3" destOrd="0" parTransId="{1216D045-D03F-4D6D-AC63-F2EAD3904323}" sibTransId="{30223906-FD9F-4732-AC7C-C7BC333031D5}"/>
    <dgm:cxn modelId="{EFB5E6C6-9399-45CD-AFA9-83EC0BDDF25B}" srcId="{1633E461-2982-4F66-98CB-7A710402C1D7}" destId="{BC4FDB6C-F15B-4A3C-97AE-624F61FFC3A3}" srcOrd="0" destOrd="0" parTransId="{6123DAD1-ED37-4523-BCA9-C93DE5FD1154}" sibTransId="{612BCEDD-0A35-449A-8E6A-2D4D6B5E30C5}"/>
    <dgm:cxn modelId="{A0ED4ECB-7A79-4264-ADC3-E543EC196429}" type="presOf" srcId="{320989C1-7595-4BD5-A10A-F74485D8EF4A}" destId="{AC6B23EB-0B71-447B-9C10-714D674312AF}" srcOrd="0" destOrd="0" presId="urn:microsoft.com/office/officeart/2005/8/layout/chevron2"/>
    <dgm:cxn modelId="{F81C8403-A378-44CC-91CB-1A77C98180BA}" type="presOf" srcId="{D43A5F86-D107-4777-A765-16E00DB9257B}" destId="{BD41DADA-E416-4C4D-9C10-78456EEB0A9F}" srcOrd="0" destOrd="1" presId="urn:microsoft.com/office/officeart/2005/8/layout/chevron2"/>
    <dgm:cxn modelId="{39BBC7D3-CECB-4739-BCA9-A908BF1785BB}" type="presOf" srcId="{F08B9BAA-9657-418F-A706-B1892AF8ACBE}" destId="{D7B13C26-474F-465B-B34C-03D1401BD61D}" srcOrd="0" destOrd="1" presId="urn:microsoft.com/office/officeart/2005/8/layout/chevron2"/>
    <dgm:cxn modelId="{4B7ACCF1-A74C-43AF-8F7D-832B2BCD5256}" type="presOf" srcId="{BC4FDB6C-F15B-4A3C-97AE-624F61FFC3A3}" destId="{34E8DFA5-32F5-486F-BFE9-16D7B5426B98}" srcOrd="0" destOrd="0" presId="urn:microsoft.com/office/officeart/2005/8/layout/chevron2"/>
    <dgm:cxn modelId="{97A8A318-6132-43E5-B433-982BB4B77A19}" type="presOf" srcId="{552954D4-175B-4C2A-A7D5-A703B9CB094B}" destId="{97CCEDFB-2938-4DB1-8742-81C8DF34D8AF}" srcOrd="0" destOrd="0" presId="urn:microsoft.com/office/officeart/2005/8/layout/chevron2"/>
    <dgm:cxn modelId="{E156FEE0-4606-4D49-BE86-C0432AE3A0F0}" type="presOf" srcId="{61E5CDC8-34CE-432E-9586-89F7D5F4C0FF}" destId="{34E8DFA5-32F5-486F-BFE9-16D7B5426B98}" srcOrd="0" destOrd="1" presId="urn:microsoft.com/office/officeart/2005/8/layout/chevron2"/>
    <dgm:cxn modelId="{993C196F-0667-40D4-AD9E-914690574A0A}" srcId="{320989C1-7595-4BD5-A10A-F74485D8EF4A}" destId="{D43A5F86-D107-4777-A765-16E00DB9257B}" srcOrd="1" destOrd="0" parTransId="{40F5C9FA-1833-4EDF-9386-1731388A969F}" sibTransId="{D51D4F93-51EE-4A12-B35C-090E9CE63F41}"/>
    <dgm:cxn modelId="{5ED0AE4C-5680-4166-A31A-2E4019E84117}" type="presOf" srcId="{28DC0755-056B-411C-A6E2-E64DD5B6F38B}" destId="{510D30B2-859F-425E-98FE-A465C8CAAC7C}" srcOrd="0" destOrd="1" presId="urn:microsoft.com/office/officeart/2005/8/layout/chevron2"/>
    <dgm:cxn modelId="{C2144E68-8C54-494D-B453-4C989BDE59E3}" srcId="{78D5894D-EC13-4AB9-B80D-72B861C3C3A7}" destId="{6EC8FB3E-5CFD-417D-BBF3-006977A078EE}" srcOrd="0" destOrd="0" parTransId="{68016EA0-8775-4CE8-8F82-46F92803D89A}" sibTransId="{55DCDA7C-7890-475F-A3FF-2A828F29DA78}"/>
    <dgm:cxn modelId="{EDF0D1D9-21F3-4ACE-B89C-6C9CBC70B8E3}" srcId="{552954D4-175B-4C2A-A7D5-A703B9CB094B}" destId="{E54F8B9C-0F2B-47D4-BC92-15F0642B0DEC}" srcOrd="2" destOrd="0" parTransId="{60CA0C40-1273-43C7-A2D1-48C49B277418}" sibTransId="{359AC5E9-8898-4B49-A335-FC072C8753A9}"/>
    <dgm:cxn modelId="{1A4DEF66-6930-4592-94D0-5DCED0514C6E}" srcId="{552954D4-175B-4C2A-A7D5-A703B9CB094B}" destId="{1633E461-2982-4F66-98CB-7A710402C1D7}" srcOrd="0" destOrd="0" parTransId="{7A16A982-1E48-4139-BBC0-9AF573CE6B93}" sibTransId="{BFE3F355-85D6-4208-87E3-B4B5AEF6387F}"/>
    <dgm:cxn modelId="{1D387611-3F82-4AAF-BBE1-805E19A9B6CB}" type="presOf" srcId="{E54F8B9C-0F2B-47D4-BC92-15F0642B0DEC}" destId="{5CFA74A1-0516-4195-9204-9AD224274B3B}" srcOrd="0" destOrd="0" presId="urn:microsoft.com/office/officeart/2005/8/layout/chevron2"/>
    <dgm:cxn modelId="{AB5DB7BF-9C44-470B-B42B-689C1DF50A0B}" srcId="{552954D4-175B-4C2A-A7D5-A703B9CB094B}" destId="{320989C1-7595-4BD5-A10A-F74485D8EF4A}" srcOrd="1" destOrd="0" parTransId="{AE4C00BC-9031-44F5-9D0E-96E70BC2B329}" sibTransId="{AA789B46-5FF7-4874-8C3E-74110C5D9914}"/>
    <dgm:cxn modelId="{310A39F4-C293-4A98-A0D6-2AF6B40C4E16}" type="presOf" srcId="{73A9BF37-2889-43D6-B70E-0DE0D32AD336}" destId="{D7B13C26-474F-465B-B34C-03D1401BD61D}" srcOrd="0" destOrd="0" presId="urn:microsoft.com/office/officeart/2005/8/layout/chevron2"/>
    <dgm:cxn modelId="{9C3D5E9C-0BFD-4826-904A-803AFDE91DD5}" type="presOf" srcId="{1633E461-2982-4F66-98CB-7A710402C1D7}" destId="{081FE284-3330-4634-A04E-E9B480D8161B}" srcOrd="0" destOrd="0" presId="urn:microsoft.com/office/officeart/2005/8/layout/chevron2"/>
    <dgm:cxn modelId="{8C6A7B50-53F6-46AD-913F-E9B29E6C7CFF}" srcId="{E54F8B9C-0F2B-47D4-BC92-15F0642B0DEC}" destId="{F08B9BAA-9657-418F-A706-B1892AF8ACBE}" srcOrd="1" destOrd="0" parTransId="{DE091598-01D5-47E9-86E5-BBA9F9511692}" sibTransId="{E04F4A73-07E0-432E-9697-F1AB7E3DDC76}"/>
    <dgm:cxn modelId="{82573933-D389-4EB0-BB98-FAB0D8AA770E}" type="presParOf" srcId="{97CCEDFB-2938-4DB1-8742-81C8DF34D8AF}" destId="{6BAA59A4-AB5E-4641-A91E-AE6D7221458E}" srcOrd="0" destOrd="0" presId="urn:microsoft.com/office/officeart/2005/8/layout/chevron2"/>
    <dgm:cxn modelId="{458FB8CE-F288-4E99-8083-45368D5A1FED}" type="presParOf" srcId="{6BAA59A4-AB5E-4641-A91E-AE6D7221458E}" destId="{081FE284-3330-4634-A04E-E9B480D8161B}" srcOrd="0" destOrd="0" presId="urn:microsoft.com/office/officeart/2005/8/layout/chevron2"/>
    <dgm:cxn modelId="{ABDF09B6-0D75-436B-BBE4-4C9930580A44}" type="presParOf" srcId="{6BAA59A4-AB5E-4641-A91E-AE6D7221458E}" destId="{34E8DFA5-32F5-486F-BFE9-16D7B5426B98}" srcOrd="1" destOrd="0" presId="urn:microsoft.com/office/officeart/2005/8/layout/chevron2"/>
    <dgm:cxn modelId="{E055F9BF-0E25-4A81-BF18-44BEFB32EB68}" type="presParOf" srcId="{97CCEDFB-2938-4DB1-8742-81C8DF34D8AF}" destId="{E1CDBD00-B2E5-4EA4-AC47-E88CFA8F41DE}" srcOrd="1" destOrd="0" presId="urn:microsoft.com/office/officeart/2005/8/layout/chevron2"/>
    <dgm:cxn modelId="{284A0A73-A2A4-4955-9E21-2407289D83AE}" type="presParOf" srcId="{97CCEDFB-2938-4DB1-8742-81C8DF34D8AF}" destId="{94BD3EAF-1F74-45D1-832D-A8EF0E2D3EA2}" srcOrd="2" destOrd="0" presId="urn:microsoft.com/office/officeart/2005/8/layout/chevron2"/>
    <dgm:cxn modelId="{33EA29C0-E594-4D5F-9903-4FC107B2986A}" type="presParOf" srcId="{94BD3EAF-1F74-45D1-832D-A8EF0E2D3EA2}" destId="{AC6B23EB-0B71-447B-9C10-714D674312AF}" srcOrd="0" destOrd="0" presId="urn:microsoft.com/office/officeart/2005/8/layout/chevron2"/>
    <dgm:cxn modelId="{4FB111B8-1911-4796-A0C0-CF2FB275A9FD}" type="presParOf" srcId="{94BD3EAF-1F74-45D1-832D-A8EF0E2D3EA2}" destId="{BD41DADA-E416-4C4D-9C10-78456EEB0A9F}" srcOrd="1" destOrd="0" presId="urn:microsoft.com/office/officeart/2005/8/layout/chevron2"/>
    <dgm:cxn modelId="{5397573F-767E-457D-975C-68A41289E1BC}" type="presParOf" srcId="{97CCEDFB-2938-4DB1-8742-81C8DF34D8AF}" destId="{6B6303CD-3E91-40E8-A002-F60A193A6C4B}" srcOrd="3" destOrd="0" presId="urn:microsoft.com/office/officeart/2005/8/layout/chevron2"/>
    <dgm:cxn modelId="{81B6D559-DCE7-43A4-B9CF-DA71326E8777}" type="presParOf" srcId="{97CCEDFB-2938-4DB1-8742-81C8DF34D8AF}" destId="{F47E8723-5575-4A08-A34E-A9A47D70116B}" srcOrd="4" destOrd="0" presId="urn:microsoft.com/office/officeart/2005/8/layout/chevron2"/>
    <dgm:cxn modelId="{1996B946-3409-480E-B454-2C0C6755957C}" type="presParOf" srcId="{F47E8723-5575-4A08-A34E-A9A47D70116B}" destId="{5CFA74A1-0516-4195-9204-9AD224274B3B}" srcOrd="0" destOrd="0" presId="urn:microsoft.com/office/officeart/2005/8/layout/chevron2"/>
    <dgm:cxn modelId="{67198E6A-E085-4D21-B257-4DBF4845E29B}" type="presParOf" srcId="{F47E8723-5575-4A08-A34E-A9A47D70116B}" destId="{D7B13C26-474F-465B-B34C-03D1401BD61D}" srcOrd="1" destOrd="0" presId="urn:microsoft.com/office/officeart/2005/8/layout/chevron2"/>
    <dgm:cxn modelId="{B7E8D221-F1B3-40D3-93C7-BAD48D73A21E}" type="presParOf" srcId="{97CCEDFB-2938-4DB1-8742-81C8DF34D8AF}" destId="{F1153D18-6A5D-4581-92DC-9427EE4D9F19}" srcOrd="5" destOrd="0" presId="urn:microsoft.com/office/officeart/2005/8/layout/chevron2"/>
    <dgm:cxn modelId="{5B09FABE-9442-4D9E-B1D5-48FDB9709316}" type="presParOf" srcId="{97CCEDFB-2938-4DB1-8742-81C8DF34D8AF}" destId="{FC577ABF-6072-4056-8C17-50B9569E7276}" srcOrd="6" destOrd="0" presId="urn:microsoft.com/office/officeart/2005/8/layout/chevron2"/>
    <dgm:cxn modelId="{02B6ADC4-FF21-4D40-A55B-BAF0645437F1}" type="presParOf" srcId="{FC577ABF-6072-4056-8C17-50B9569E7276}" destId="{D8E799E5-9BE6-4FCC-A043-461EA0319690}" srcOrd="0" destOrd="0" presId="urn:microsoft.com/office/officeart/2005/8/layout/chevron2"/>
    <dgm:cxn modelId="{DC16E001-EB30-475D-810B-3BBE088BF165}" type="presParOf" srcId="{FC577ABF-6072-4056-8C17-50B9569E7276}" destId="{510D30B2-859F-425E-98FE-A465C8CAAC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DC1C0-7EEB-460C-A6C5-829EC32BE9D6}">
      <dsp:nvSpPr>
        <dsp:cNvPr id="0" name=""/>
        <dsp:cNvSpPr/>
      </dsp:nvSpPr>
      <dsp:spPr>
        <a:xfrm>
          <a:off x="5467279" y="691507"/>
          <a:ext cx="2830028" cy="28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26"/>
              </a:lnTo>
              <a:lnTo>
                <a:pt x="2830028" y="144926"/>
              </a:lnTo>
              <a:lnTo>
                <a:pt x="2830028" y="289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49E47-B85E-419A-957A-0416C85E5462}">
      <dsp:nvSpPr>
        <dsp:cNvPr id="0" name=""/>
        <dsp:cNvSpPr/>
      </dsp:nvSpPr>
      <dsp:spPr>
        <a:xfrm>
          <a:off x="5335790" y="691507"/>
          <a:ext cx="91440" cy="289852"/>
        </a:xfrm>
        <a:custGeom>
          <a:avLst/>
          <a:gdLst/>
          <a:ahLst/>
          <a:cxnLst/>
          <a:rect l="0" t="0" r="0" b="0"/>
          <a:pathLst>
            <a:path>
              <a:moveTo>
                <a:pt x="131488" y="0"/>
              </a:moveTo>
              <a:lnTo>
                <a:pt x="131488" y="144926"/>
              </a:lnTo>
              <a:lnTo>
                <a:pt x="45720" y="144926"/>
              </a:lnTo>
              <a:lnTo>
                <a:pt x="45720" y="289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01D3B-3D0A-4311-9044-6C71D7E1D058}">
      <dsp:nvSpPr>
        <dsp:cNvPr id="0" name=""/>
        <dsp:cNvSpPr/>
      </dsp:nvSpPr>
      <dsp:spPr>
        <a:xfrm>
          <a:off x="1097834" y="2801160"/>
          <a:ext cx="545118" cy="1614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895"/>
              </a:lnTo>
              <a:lnTo>
                <a:pt x="545118" y="16148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14B37-CFCA-4709-B248-F8B2A15A70C3}">
      <dsp:nvSpPr>
        <dsp:cNvPr id="0" name=""/>
        <dsp:cNvSpPr/>
      </dsp:nvSpPr>
      <dsp:spPr>
        <a:xfrm>
          <a:off x="1097834" y="2801160"/>
          <a:ext cx="545118" cy="63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916"/>
              </a:lnTo>
              <a:lnTo>
                <a:pt x="545118" y="6349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50D8F-7C6A-4308-B72D-37FD07E66EC2}">
      <dsp:nvSpPr>
        <dsp:cNvPr id="0" name=""/>
        <dsp:cNvSpPr/>
      </dsp:nvSpPr>
      <dsp:spPr>
        <a:xfrm>
          <a:off x="2505762" y="1671486"/>
          <a:ext cx="91440" cy="289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8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5179A-A17E-4F23-8A05-E51336780E5C}">
      <dsp:nvSpPr>
        <dsp:cNvPr id="0" name=""/>
        <dsp:cNvSpPr/>
      </dsp:nvSpPr>
      <dsp:spPr>
        <a:xfrm>
          <a:off x="2551482" y="691507"/>
          <a:ext cx="2915796" cy="289852"/>
        </a:xfrm>
        <a:custGeom>
          <a:avLst/>
          <a:gdLst/>
          <a:ahLst/>
          <a:cxnLst/>
          <a:rect l="0" t="0" r="0" b="0"/>
          <a:pathLst>
            <a:path>
              <a:moveTo>
                <a:pt x="2915796" y="0"/>
              </a:moveTo>
              <a:lnTo>
                <a:pt x="2915796" y="144926"/>
              </a:lnTo>
              <a:lnTo>
                <a:pt x="0" y="144926"/>
              </a:lnTo>
              <a:lnTo>
                <a:pt x="0" y="289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33377-C660-46E6-A0A2-FC8EB0911332}">
      <dsp:nvSpPr>
        <dsp:cNvPr id="0" name=""/>
        <dsp:cNvSpPr/>
      </dsp:nvSpPr>
      <dsp:spPr>
        <a:xfrm>
          <a:off x="4777153" y="1380"/>
          <a:ext cx="1380252" cy="690126"/>
        </a:xfrm>
        <a:prstGeom prst="rect">
          <a:avLst/>
        </a:prstGeom>
        <a:solidFill>
          <a:srgbClr val="A8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</a:t>
          </a:r>
        </a:p>
      </dsp:txBody>
      <dsp:txXfrm>
        <a:off x="4777153" y="1380"/>
        <a:ext cx="1380252" cy="690126"/>
      </dsp:txXfrm>
    </dsp:sp>
    <dsp:sp modelId="{004FF877-9FD6-454D-AB37-C6DC00B41216}">
      <dsp:nvSpPr>
        <dsp:cNvPr id="0" name=""/>
        <dsp:cNvSpPr/>
      </dsp:nvSpPr>
      <dsp:spPr>
        <a:xfrm>
          <a:off x="1378171" y="981360"/>
          <a:ext cx="2346622" cy="690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Kierunek  działania </a:t>
          </a:r>
        </a:p>
      </dsp:txBody>
      <dsp:txXfrm>
        <a:off x="1378171" y="981360"/>
        <a:ext cx="2346622" cy="690126"/>
      </dsp:txXfrm>
    </dsp:sp>
    <dsp:sp modelId="{5142F271-ED53-471E-8927-8EDA7357A4B3}">
      <dsp:nvSpPr>
        <dsp:cNvPr id="0" name=""/>
        <dsp:cNvSpPr/>
      </dsp:nvSpPr>
      <dsp:spPr>
        <a:xfrm>
          <a:off x="734422" y="1961339"/>
          <a:ext cx="3634121" cy="8398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Działania rewitalizacyjne </a:t>
          </a:r>
        </a:p>
      </dsp:txBody>
      <dsp:txXfrm>
        <a:off x="734422" y="1961339"/>
        <a:ext cx="3634121" cy="839821"/>
      </dsp:txXfrm>
    </dsp:sp>
    <dsp:sp modelId="{C17F489E-1D8B-4BD8-9BAA-485534EC96F8}">
      <dsp:nvSpPr>
        <dsp:cNvPr id="0" name=""/>
        <dsp:cNvSpPr/>
      </dsp:nvSpPr>
      <dsp:spPr>
        <a:xfrm>
          <a:off x="1642952" y="3091013"/>
          <a:ext cx="1380252" cy="6901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Projekt </a:t>
          </a:r>
        </a:p>
      </dsp:txBody>
      <dsp:txXfrm>
        <a:off x="1642952" y="3091013"/>
        <a:ext cx="1380252" cy="690126"/>
      </dsp:txXfrm>
    </dsp:sp>
    <dsp:sp modelId="{1E9155FA-E346-4B9C-A7BF-5AD103C89A3E}">
      <dsp:nvSpPr>
        <dsp:cNvPr id="0" name=""/>
        <dsp:cNvSpPr/>
      </dsp:nvSpPr>
      <dsp:spPr>
        <a:xfrm>
          <a:off x="1642952" y="4070992"/>
          <a:ext cx="1380252" cy="6901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Projekt </a:t>
          </a:r>
        </a:p>
      </dsp:txBody>
      <dsp:txXfrm>
        <a:off x="1642952" y="4070992"/>
        <a:ext cx="1380252" cy="690126"/>
      </dsp:txXfrm>
    </dsp:sp>
    <dsp:sp modelId="{6B26281E-34AC-4019-B2A4-02052EB0EF20}">
      <dsp:nvSpPr>
        <dsp:cNvPr id="0" name=""/>
        <dsp:cNvSpPr/>
      </dsp:nvSpPr>
      <dsp:spPr>
        <a:xfrm>
          <a:off x="4014647" y="981360"/>
          <a:ext cx="2733727" cy="690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Kierunek  działania </a:t>
          </a:r>
        </a:p>
      </dsp:txBody>
      <dsp:txXfrm>
        <a:off x="4014647" y="981360"/>
        <a:ext cx="2733727" cy="690126"/>
      </dsp:txXfrm>
    </dsp:sp>
    <dsp:sp modelId="{45E8ABCE-6860-4663-9F90-C20C063FEA5D}">
      <dsp:nvSpPr>
        <dsp:cNvPr id="0" name=""/>
        <dsp:cNvSpPr/>
      </dsp:nvSpPr>
      <dsp:spPr>
        <a:xfrm>
          <a:off x="7038227" y="981360"/>
          <a:ext cx="2518160" cy="690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Kierunek  działania </a:t>
          </a:r>
        </a:p>
      </dsp:txBody>
      <dsp:txXfrm>
        <a:off x="7038227" y="981360"/>
        <a:ext cx="2518160" cy="690126"/>
      </dsp:txXfrm>
    </dsp:sp>
    <dsp:sp modelId="{2A007BC5-85F5-43B1-AF8D-3590EE7C4B5D}">
      <dsp:nvSpPr>
        <dsp:cNvPr id="0" name=""/>
        <dsp:cNvSpPr/>
      </dsp:nvSpPr>
      <dsp:spPr>
        <a:xfrm>
          <a:off x="8359971" y="0"/>
          <a:ext cx="1380252" cy="690126"/>
        </a:xfrm>
        <a:prstGeom prst="rect">
          <a:avLst/>
        </a:prstGeom>
        <a:solidFill>
          <a:srgbClr val="A8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</a:t>
          </a:r>
        </a:p>
      </dsp:txBody>
      <dsp:txXfrm>
        <a:off x="8359971" y="0"/>
        <a:ext cx="1380252" cy="690126"/>
      </dsp:txXfrm>
    </dsp:sp>
    <dsp:sp modelId="{510C862E-33A2-498F-A86F-5A21295E9AB7}">
      <dsp:nvSpPr>
        <dsp:cNvPr id="0" name=""/>
        <dsp:cNvSpPr/>
      </dsp:nvSpPr>
      <dsp:spPr>
        <a:xfrm>
          <a:off x="780301" y="0"/>
          <a:ext cx="1380252" cy="690126"/>
        </a:xfrm>
        <a:prstGeom prst="rect">
          <a:avLst/>
        </a:prstGeom>
        <a:solidFill>
          <a:srgbClr val="A8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Cel </a:t>
          </a:r>
        </a:p>
      </dsp:txBody>
      <dsp:txXfrm>
        <a:off x="780301" y="0"/>
        <a:ext cx="1380252" cy="690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FE284-3330-4634-A04E-E9B480D8161B}">
      <dsp:nvSpPr>
        <dsp:cNvPr id="0" name=""/>
        <dsp:cNvSpPr/>
      </dsp:nvSpPr>
      <dsp:spPr>
        <a:xfrm rot="5400000">
          <a:off x="-242317" y="242629"/>
          <a:ext cx="1615446" cy="1130812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1</a:t>
          </a:r>
        </a:p>
      </dsp:txBody>
      <dsp:txXfrm rot="-5400000">
        <a:off x="0" y="565718"/>
        <a:ext cx="1130812" cy="484634"/>
      </dsp:txXfrm>
    </dsp:sp>
    <dsp:sp modelId="{34E8DFA5-32F5-486F-BFE9-16D7B5426B98}">
      <dsp:nvSpPr>
        <dsp:cNvPr id="0" name=""/>
        <dsp:cNvSpPr/>
      </dsp:nvSpPr>
      <dsp:spPr>
        <a:xfrm rot="5400000">
          <a:off x="5583936" y="-4452810"/>
          <a:ext cx="1050040" cy="9956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>
              <a:latin typeface="Calibri" panose="020F0502020204030204" pitchFamily="34" charset="0"/>
            </a:rPr>
            <a:t>Analiza sytuacji w 5 sferach: społecznej, gospodarczej, przestrzenno-funkcjonalnej, technicznej, środowiskowej</a:t>
          </a:r>
        </a:p>
      </dsp:txBody>
      <dsp:txXfrm rot="-5400000">
        <a:off x="1130813" y="51572"/>
        <a:ext cx="9905028" cy="947522"/>
      </dsp:txXfrm>
    </dsp:sp>
    <dsp:sp modelId="{AC6B23EB-0B71-447B-9C10-714D674312AF}">
      <dsp:nvSpPr>
        <dsp:cNvPr id="0" name=""/>
        <dsp:cNvSpPr/>
      </dsp:nvSpPr>
      <dsp:spPr>
        <a:xfrm rot="5400000">
          <a:off x="-242317" y="1663997"/>
          <a:ext cx="1615446" cy="1130812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2</a:t>
          </a:r>
        </a:p>
      </dsp:txBody>
      <dsp:txXfrm rot="-5400000">
        <a:off x="0" y="1987086"/>
        <a:ext cx="1130812" cy="484634"/>
      </dsp:txXfrm>
    </dsp:sp>
    <dsp:sp modelId="{BD41DADA-E416-4C4D-9C10-78456EEB0A9F}">
      <dsp:nvSpPr>
        <dsp:cNvPr id="0" name=""/>
        <dsp:cNvSpPr/>
      </dsp:nvSpPr>
      <dsp:spPr>
        <a:xfrm rot="5400000">
          <a:off x="5583936" y="-3031443"/>
          <a:ext cx="1050040" cy="9956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>
              <a:solidFill>
                <a:srgbClr val="2D2E2D"/>
              </a:solidFill>
              <a:latin typeface="Calibri" panose="020F0502020204030204" pitchFamily="34" charset="0"/>
            </a:rPr>
            <a:t>Identyfikacja obszarów występowania stanu kryzysowego i obszaru zdegradowanego</a:t>
          </a:r>
          <a:endParaRPr lang="pl-PL" sz="3200" kern="1200" dirty="0">
            <a:latin typeface="Calibri" panose="020F0502020204030204" pitchFamily="34" charset="0"/>
          </a:endParaRPr>
        </a:p>
      </dsp:txBody>
      <dsp:txXfrm rot="-5400000">
        <a:off x="1130813" y="1472939"/>
        <a:ext cx="9905028" cy="947522"/>
      </dsp:txXfrm>
    </dsp:sp>
    <dsp:sp modelId="{5CFA74A1-0516-4195-9204-9AD224274B3B}">
      <dsp:nvSpPr>
        <dsp:cNvPr id="0" name=""/>
        <dsp:cNvSpPr/>
      </dsp:nvSpPr>
      <dsp:spPr>
        <a:xfrm rot="5400000">
          <a:off x="-242317" y="3085364"/>
          <a:ext cx="1615446" cy="1130812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3</a:t>
          </a:r>
        </a:p>
      </dsp:txBody>
      <dsp:txXfrm rot="-5400000">
        <a:off x="0" y="3408453"/>
        <a:ext cx="1130812" cy="484634"/>
      </dsp:txXfrm>
    </dsp:sp>
    <dsp:sp modelId="{D7B13C26-474F-465B-B34C-03D1401BD61D}">
      <dsp:nvSpPr>
        <dsp:cNvPr id="0" name=""/>
        <dsp:cNvSpPr/>
      </dsp:nvSpPr>
      <dsp:spPr>
        <a:xfrm rot="5400000">
          <a:off x="5583936" y="-1610076"/>
          <a:ext cx="1050040" cy="9956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200" kern="1200" dirty="0">
              <a:latin typeface="Calibri" panose="020F0502020204030204" pitchFamily="34" charset="0"/>
            </a:rPr>
            <a:t>Wyznaczenie obszaru rewitalizacji i analiza problemów</a:t>
          </a:r>
        </a:p>
      </dsp:txBody>
      <dsp:txXfrm rot="-5400000">
        <a:off x="1130813" y="2894306"/>
        <a:ext cx="9905028" cy="94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FE284-3330-4634-A04E-E9B480D8161B}">
      <dsp:nvSpPr>
        <dsp:cNvPr id="0" name=""/>
        <dsp:cNvSpPr/>
      </dsp:nvSpPr>
      <dsp:spPr>
        <a:xfrm rot="5400000">
          <a:off x="-191978" y="196081"/>
          <a:ext cx="1279859" cy="895901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1</a:t>
          </a:r>
        </a:p>
      </dsp:txBody>
      <dsp:txXfrm rot="-5400000">
        <a:off x="2" y="452053"/>
        <a:ext cx="895901" cy="383958"/>
      </dsp:txXfrm>
    </dsp:sp>
    <dsp:sp modelId="{34E8DFA5-32F5-486F-BFE9-16D7B5426B98}">
      <dsp:nvSpPr>
        <dsp:cNvPr id="0" name=""/>
        <dsp:cNvSpPr/>
      </dsp:nvSpPr>
      <dsp:spPr>
        <a:xfrm rot="5400000">
          <a:off x="5351482" y="-4451478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>
              <a:solidFill>
                <a:schemeClr val="tx2"/>
              </a:solidFill>
            </a:rPr>
            <a:t>Planowany efekt rewitalizacji – Wizja </a:t>
          </a: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>
              <a:solidFill>
                <a:schemeClr val="tx2"/>
              </a:solidFill>
            </a:rPr>
            <a:t>Cele rewitalizacji oraz kierunki działań. </a:t>
          </a:r>
        </a:p>
      </dsp:txBody>
      <dsp:txXfrm rot="-5400000">
        <a:off x="895901" y="44713"/>
        <a:ext cx="9702460" cy="750688"/>
      </dsp:txXfrm>
    </dsp:sp>
    <dsp:sp modelId="{AC6B23EB-0B71-447B-9C10-714D674312AF}">
      <dsp:nvSpPr>
        <dsp:cNvPr id="0" name=""/>
        <dsp:cNvSpPr/>
      </dsp:nvSpPr>
      <dsp:spPr>
        <a:xfrm rot="5400000">
          <a:off x="-191978" y="1329727"/>
          <a:ext cx="1279859" cy="895901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2</a:t>
          </a:r>
        </a:p>
      </dsp:txBody>
      <dsp:txXfrm rot="-5400000">
        <a:off x="2" y="1585699"/>
        <a:ext cx="895901" cy="383958"/>
      </dsp:txXfrm>
    </dsp:sp>
    <dsp:sp modelId="{BD41DADA-E416-4C4D-9C10-78456EEB0A9F}">
      <dsp:nvSpPr>
        <dsp:cNvPr id="0" name=""/>
        <dsp:cNvSpPr/>
      </dsp:nvSpPr>
      <dsp:spPr>
        <a:xfrm rot="5400000">
          <a:off x="5351482" y="-3317832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>
              <a:solidFill>
                <a:schemeClr val="tx2"/>
              </a:solidFill>
            </a:rPr>
            <a:t>Lista projektów 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>
              <a:solidFill>
                <a:schemeClr val="tx2"/>
              </a:solidFill>
            </a:rPr>
            <a:t>Lista projektów B </a:t>
          </a:r>
        </a:p>
      </dsp:txBody>
      <dsp:txXfrm rot="-5400000">
        <a:off x="895901" y="1178359"/>
        <a:ext cx="9702460" cy="750688"/>
      </dsp:txXfrm>
    </dsp:sp>
    <dsp:sp modelId="{5CFA74A1-0516-4195-9204-9AD224274B3B}">
      <dsp:nvSpPr>
        <dsp:cNvPr id="0" name=""/>
        <dsp:cNvSpPr/>
      </dsp:nvSpPr>
      <dsp:spPr>
        <a:xfrm rot="5400000">
          <a:off x="-191978" y="2463373"/>
          <a:ext cx="1279859" cy="895901"/>
        </a:xfrm>
        <a:prstGeom prst="chevron">
          <a:avLst/>
        </a:prstGeom>
        <a:solidFill>
          <a:srgbClr val="A8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3</a:t>
          </a:r>
        </a:p>
      </dsp:txBody>
      <dsp:txXfrm rot="-5400000">
        <a:off x="2" y="2719345"/>
        <a:ext cx="895901" cy="383958"/>
      </dsp:txXfrm>
    </dsp:sp>
    <dsp:sp modelId="{D7B13C26-474F-465B-B34C-03D1401BD61D}">
      <dsp:nvSpPr>
        <dsp:cNvPr id="0" name=""/>
        <dsp:cNvSpPr/>
      </dsp:nvSpPr>
      <dsp:spPr>
        <a:xfrm rot="5400000">
          <a:off x="5351482" y="-2184185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>
              <a:solidFill>
                <a:schemeClr val="tx2"/>
              </a:solidFill>
            </a:rPr>
            <a:t>Indykatywne ramy finansowe </a:t>
          </a:r>
        </a:p>
      </dsp:txBody>
      <dsp:txXfrm rot="-5400000">
        <a:off x="895901" y="2312006"/>
        <a:ext cx="9702460" cy="750688"/>
      </dsp:txXfrm>
    </dsp:sp>
    <dsp:sp modelId="{D8E799E5-9BE6-4FCC-A043-461EA0319690}">
      <dsp:nvSpPr>
        <dsp:cNvPr id="0" name=""/>
        <dsp:cNvSpPr/>
      </dsp:nvSpPr>
      <dsp:spPr>
        <a:xfrm rot="5400000">
          <a:off x="-191978" y="3597020"/>
          <a:ext cx="1279859" cy="895901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 dirty="0"/>
        </a:p>
      </dsp:txBody>
      <dsp:txXfrm rot="-5400000">
        <a:off x="2" y="3852992"/>
        <a:ext cx="895901" cy="383958"/>
      </dsp:txXfrm>
    </dsp:sp>
    <dsp:sp modelId="{510D30B2-859F-425E-98FE-A465C8CAAC7C}">
      <dsp:nvSpPr>
        <dsp:cNvPr id="0" name=""/>
        <dsp:cNvSpPr/>
      </dsp:nvSpPr>
      <dsp:spPr>
        <a:xfrm rot="5400000">
          <a:off x="5351482" y="-1050539"/>
          <a:ext cx="831908" cy="9743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 dirty="0">
              <a:solidFill>
                <a:schemeClr val="tx2"/>
              </a:solidFill>
            </a:rPr>
            <a:t>System realizacji programu</a:t>
          </a:r>
          <a:r>
            <a:rPr lang="pl-PL" sz="2500" kern="1200" dirty="0"/>
            <a:t>.</a:t>
          </a:r>
        </a:p>
      </dsp:txBody>
      <dsp:txXfrm rot="-5400000">
        <a:off x="895901" y="3445652"/>
        <a:ext cx="9702460" cy="75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pl-PL" smtClean="0"/>
              <a:t>24.08.2016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pl-PL" smtClean="0"/>
              <a:t>24.08.2016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501450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50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KAŻDYM</a:t>
            </a:r>
            <a:r>
              <a:rPr lang="pl-PL" baseline="0" dirty="0"/>
              <a:t> ETAPIE PARTYCYPACJA SPOŁECZNA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społecznych</a:t>
            </a:r>
            <a:r>
              <a:rPr lang="pl-PL" dirty="0"/>
              <a:t> –</a:t>
            </a:r>
            <a:r>
              <a:rPr lang="pl-PL" baseline="0" dirty="0"/>
              <a:t> </a:t>
            </a:r>
            <a:r>
              <a:rPr lang="pl-PL" dirty="0"/>
              <a:t>bezrobocia, ubóstwa, przestępczości, niskiego poziomu edukacji lub kapitału społecznego, niewystarczającego poziomu uczestnictwa w życiu publicznym i kulturalnym,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gospodarczej</a:t>
            </a:r>
            <a:r>
              <a:rPr lang="pl-PL" dirty="0"/>
              <a:t> – niskiego stopnia przedsiębiorczości, słabej kondycji lokalnych przedsiębiorstw),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środowiskowej</a:t>
            </a:r>
            <a:r>
              <a:rPr lang="pl-PL" dirty="0"/>
              <a:t> – przekroczenia standardów jakości środowiska, obecności odpadów stwarzających zagrożenie dla życia, zdrowia, ludzi bądź stanu środowiska),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przestrzenno-funkcjonalnej</a:t>
            </a:r>
            <a:r>
              <a:rPr lang="pl-PL" dirty="0"/>
              <a:t> – niewystarczającego wyposażenia w infrastrukturę techniczną i społeczną, braku dostępu do podstawowych usług lub ich niskiej jakości, niedostosowania rozwiązań urbanistycznych do zmieniających się funkcji obszaru, niskiego poziomu obsługi komunikacyjnej, deficytu lub niskiej jakości terenów publicznych),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technicznej</a:t>
            </a:r>
            <a:r>
              <a:rPr lang="pl-PL" dirty="0"/>
              <a:t> –</a:t>
            </a:r>
            <a:r>
              <a:rPr lang="pl-PL" baseline="0" dirty="0"/>
              <a:t> </a:t>
            </a:r>
            <a:r>
              <a:rPr lang="pl-PL" dirty="0"/>
              <a:t>degradacji  stanu technicznego obiektów budowlanych, w tym o przeznaczeniu mieszkaniowym, oraz braku funkcjonowania rozwiązań technicznych umożliwiających efektywne korzystanie z obiektów budowlanych, w szczególności w zakresie energooszczędności i ochrony środowiska).</a:t>
            </a:r>
            <a:endParaRPr lang="pl-PL" sz="14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623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PRZYKŁAD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14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 kryzysowy, spowodowany koncentracją negatywnych zjawisk społecznych współwystępujących z negatywnymi zjawiskami w co najmniej jednej z pozostałych sfer został zidentyfikowany na 23 ulicach zlokalizowanych w różnych częściach miast: śródmieście, fabryczna oraz osiedle młodych.</a:t>
            </a:r>
          </a:p>
          <a:p>
            <a:endParaRPr lang="pl-PL" dirty="0"/>
          </a:p>
          <a:p>
            <a:r>
              <a:rPr lang="pl-PL" dirty="0"/>
              <a:t>SZCZEGÓLNA</a:t>
            </a:r>
            <a:r>
              <a:rPr lang="pl-PL" baseline="0" dirty="0"/>
              <a:t> KONCENTRACJA: </a:t>
            </a:r>
            <a:endParaRPr lang="pl-PL" dirty="0"/>
          </a:p>
          <a:p>
            <a:r>
              <a:rPr lang="pl-PL" dirty="0"/>
              <a:t>Minimum 5 wskaźników</a:t>
            </a:r>
            <a:r>
              <a:rPr lang="pl-PL" baseline="0" dirty="0"/>
              <a:t> w sferze społecznej, oraz przekroczenia w pozostałych sferach tzn.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minimum: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mierników w sferze gospodarczej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miernika w sferze środowiskowej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mierników w sferze przestrzenno-funkcjonalnej</a:t>
            </a: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mierników w sferze technicznej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Szczególna koncentracja przestrzenna ulic w stanie kryzysowym została zdiagnozowana na obszarze śródmieścia (18 z 23 ulic).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56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KONKURSY</a:t>
            </a:r>
            <a:r>
              <a:rPr lang="pl-PL" baseline="0" dirty="0"/>
              <a:t> W 6.3 I W WIĘKSZOŚCI PROJEKTÓW Z LISTY B. DODATKOWE PUNKTY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93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LISTA</a:t>
            </a:r>
            <a:r>
              <a:rPr lang="pl-PL" baseline="0" dirty="0"/>
              <a:t> A</a:t>
            </a:r>
          </a:p>
          <a:p>
            <a:r>
              <a:rPr lang="pl-PL" baseline="0" dirty="0"/>
              <a:t>LISTA B </a:t>
            </a:r>
          </a:p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596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299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LISTA</a:t>
            </a:r>
            <a:r>
              <a:rPr lang="pl-PL" baseline="0" dirty="0"/>
              <a:t> A</a:t>
            </a:r>
          </a:p>
          <a:p>
            <a:r>
              <a:rPr lang="pl-PL" baseline="0" dirty="0"/>
              <a:t>LISTA B </a:t>
            </a:r>
          </a:p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804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6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22275" y="4776788"/>
            <a:ext cx="5953125" cy="501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CC80A-C993-43DE-A7D2-AD6A2A3752B3}" type="slidenum">
              <a:rPr kumimoji="0" lang="pl-PL" altLang="pl-PL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97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18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PODSTAWA DO PODJĘCIA</a:t>
            </a:r>
            <a:r>
              <a:rPr lang="pl-PL" baseline="0" dirty="0"/>
              <a:t> UCHWAŁY RADY W SPRAWIE PRZYSTĄPIENIA DO OPRACOWANIA LPR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6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STAN</a:t>
            </a:r>
            <a:r>
              <a:rPr lang="pl-PL" baseline="0" dirty="0"/>
              <a:t> KRYZYSOWY </a:t>
            </a:r>
          </a:p>
          <a:p>
            <a:r>
              <a:rPr lang="pl-PL" baseline="0" dirty="0"/>
              <a:t>OBSZAR ZDEGRADOWANY </a:t>
            </a:r>
          </a:p>
          <a:p>
            <a:r>
              <a:rPr lang="pl-PL" baseline="0" dirty="0"/>
              <a:t>ZAKRESY: SPOŁECZNY, PRZESTRZENNY, GOSPODARCZY </a:t>
            </a:r>
          </a:p>
          <a:p>
            <a:r>
              <a:rPr lang="pl-PL" baseline="0" dirty="0"/>
              <a:t>INTERESARIUSZE </a:t>
            </a:r>
          </a:p>
          <a:p>
            <a:r>
              <a:rPr lang="pl-PL" baseline="0" dirty="0"/>
              <a:t>PROGRAM REWITALIZACJI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8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4976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8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4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5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</a:t>
            </a:r>
            <a:r>
              <a:rPr lang="pl-PL" baseline="0" dirty="0"/>
              <a:t> omówienia rozdziały: </a:t>
            </a:r>
          </a:p>
          <a:p>
            <a:r>
              <a:rPr lang="pl-PL" baseline="0" dirty="0"/>
              <a:t>Strategia, Ramy finansowe, partycypacja, lista projektów AiB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585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Łącznik prosty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Łącznik prosty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Łącznik prosty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Łącznik prosty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Łącznik prosty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Łącznik prosty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609601" y="1019331"/>
            <a:ext cx="10974592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Łącznik prosty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Łącznik prosty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Łącznik prosty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Łącznik prosty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y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y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y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y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y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y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Łącznik prosty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y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y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Łącznik prosty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Łącznik prosty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Łącznik prosty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Łącznik prosty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Łącznik prosty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Łącznik prosty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Łącznik prosty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Łącznik prosty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y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Łącznik prosty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Łącznik prosty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Łącznik prosty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y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y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y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Łącznik prosty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Łącznik prosty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Łącznik prosty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Łącznik prosty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y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y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y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y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Symbol zastępczy daty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213" name="Symbol zastępczy stopki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14" name="Symbol zastępczy numeru slajdu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Łącznik prosty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Łącznik prosty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y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Łącznik prosty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ostokąt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60" name="Łącznik prosty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Łącznik prosty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Łącznik prosty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Łącznik prosty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ostokąt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cxnSp>
        <p:nvCxnSpPr>
          <p:cNvPr id="59" name="Łącznik prosty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Łącznik prosty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Łącznik prosty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y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Łącznik prosty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Łącznik prosty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y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y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y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y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Łącznik prosty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y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y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y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Łącznik prosty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Łącznik prosty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Łącznik prosty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Łącznik prosty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Łącznik prosty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Łącznik prosty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Łącznik prosty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Łącznik prosty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y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y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y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pl-PL" smtClean="0"/>
              <a:t>24.08.2016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8" name="Łącznik prosty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owaruda.badanie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9770" y="1939887"/>
            <a:ext cx="6027896" cy="301770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4000" dirty="0">
                <a:solidFill>
                  <a:srgbClr val="A80000"/>
                </a:solidFill>
              </a:rPr>
            </a:br>
            <a:br>
              <a:rPr lang="pl-PL" sz="4000" dirty="0">
                <a:solidFill>
                  <a:srgbClr val="A80000"/>
                </a:solidFill>
              </a:rPr>
            </a:br>
            <a: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  <a:t>Lokalny Program Rewitalizacji</a:t>
            </a:r>
            <a:b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</a:br>
            <a: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  <a:t>Gminy Miejskiej Kłodzko</a:t>
            </a:r>
            <a:b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</a:br>
            <a: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  <a:t>na lata 2015 - 2020</a:t>
            </a:r>
            <a:b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</a:br>
            <a:r>
              <a:rPr lang="pl-PL" sz="4000" dirty="0">
                <a:solidFill>
                  <a:srgbClr val="2D2E2D"/>
                </a:solidFill>
                <a:latin typeface="Calibri" panose="020F0502020204030204" pitchFamily="34" charset="0"/>
              </a:rPr>
              <a:t> </a:t>
            </a:r>
            <a:br>
              <a:rPr lang="pl-PL" sz="4000" dirty="0">
                <a:solidFill>
                  <a:srgbClr val="2D2E2D"/>
                </a:solidFill>
                <a:latin typeface="Calibri" panose="020F0502020204030204" pitchFamily="34" charset="0"/>
              </a:rPr>
            </a:br>
            <a:r>
              <a:rPr lang="pl-PL" sz="4000" dirty="0">
                <a:solidFill>
                  <a:srgbClr val="A80000"/>
                </a:solidFill>
                <a:latin typeface="Calibri" panose="020F0502020204030204" pitchFamily="34" charset="0"/>
              </a:rPr>
              <a:t>Kłodzko -  25.08.2016 r.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389" y="387343"/>
            <a:ext cx="2602946" cy="908320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 rotWithShape="1">
          <a:blip r:embed="rId4"/>
          <a:srcRect l="7607" t="14114" r="56348" b="70300"/>
          <a:stretch/>
        </p:blipFill>
        <p:spPr bwMode="auto">
          <a:xfrm>
            <a:off x="891599" y="387343"/>
            <a:ext cx="3694714" cy="947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https://upload.wikimedia.org/wikipedia/commons/thumb/e/ea/POL_K%C5%82odzko_COA_1.svg/2000px-POL_K%C5%82odzko_COA_1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42735"/>
            <a:ext cx="1454150" cy="129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48" y="1637183"/>
            <a:ext cx="4659287" cy="349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700" y="126924"/>
            <a:ext cx="9601200" cy="66692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STRUKTURA STRATEGII LPR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9515828"/>
              </p:ext>
            </p:extLst>
          </p:nvPr>
        </p:nvGraphicFramePr>
        <p:xfrm>
          <a:off x="508676" y="1819739"/>
          <a:ext cx="1029081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288973" y="1022737"/>
            <a:ext cx="8959927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WIZJA</a:t>
            </a: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537608" y="3492345"/>
            <a:ext cx="6654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A80000"/>
                </a:solidFill>
                <a:latin typeface="Calibri" panose="020F0502020204030204" pitchFamily="34" charset="0"/>
              </a:rPr>
              <a:t>LISTA PROJEKTÓW A i B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A80000"/>
                </a:solidFill>
                <a:latin typeface="Calibri" panose="020F0502020204030204" pitchFamily="34" charset="0"/>
              </a:rPr>
              <a:t>INDYKATYWNE RAMY FINANSOWE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A80000"/>
                </a:solidFill>
                <a:latin typeface="Calibri" panose="020F0502020204030204" pitchFamily="34" charset="0"/>
              </a:rPr>
              <a:t>SYSTEM REALIZACJI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b="1" dirty="0">
                <a:solidFill>
                  <a:srgbClr val="A80000"/>
                </a:solidFill>
                <a:latin typeface="Calibri" panose="020F0502020204030204" pitchFamily="34" charset="0"/>
              </a:rPr>
              <a:t>PARTYCYPACJA SPOŁECZNA </a:t>
            </a:r>
          </a:p>
        </p:txBody>
      </p:sp>
      <p:cxnSp>
        <p:nvCxnSpPr>
          <p:cNvPr id="7" name="Łącznik prosty 6"/>
          <p:cNvCxnSpPr/>
          <p:nvPr/>
        </p:nvCxnSpPr>
        <p:spPr>
          <a:xfrm flipH="1" flipV="1">
            <a:off x="2500829" y="2313542"/>
            <a:ext cx="154236" cy="18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72164" y="1965942"/>
            <a:ext cx="6965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rgbClr val="A8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METODOLOGIA</a:t>
            </a:r>
          </a:p>
          <a:p>
            <a:pPr algn="ctr"/>
            <a:r>
              <a:rPr lang="pl-PL" sz="6000" b="1" dirty="0">
                <a:solidFill>
                  <a:srgbClr val="A8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ORAZ </a:t>
            </a:r>
          </a:p>
          <a:p>
            <a:pPr algn="ctr"/>
            <a:r>
              <a:rPr lang="pl-PL" sz="6000" b="1" dirty="0">
                <a:solidFill>
                  <a:srgbClr val="A8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WYNIKI ANALIZY </a:t>
            </a:r>
            <a:r>
              <a:rPr lang="pl-PL" sz="4400" b="1" dirty="0">
                <a:solidFill>
                  <a:srgbClr val="A8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8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" y="338259"/>
            <a:ext cx="9601200" cy="59325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ETAP I - DIAGNOZOWANIE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595268"/>
              </p:ext>
            </p:extLst>
          </p:nvPr>
        </p:nvGraphicFramePr>
        <p:xfrm>
          <a:off x="662940" y="1621953"/>
          <a:ext cx="11087100" cy="445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6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257" y="271928"/>
            <a:ext cx="9601200" cy="693039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ETAP II - PROGRAMOWANIE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003094"/>
              </p:ext>
            </p:extLst>
          </p:nvPr>
        </p:nvGraphicFramePr>
        <p:xfrm>
          <a:off x="769257" y="1421511"/>
          <a:ext cx="10638972" cy="468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992777" y="5297715"/>
            <a:ext cx="417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83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2450" y="198303"/>
            <a:ext cx="10361984" cy="6951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METODOLOGIA BADANIA - MIERNIKI ROZWOJU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86898"/>
              </p:ext>
            </p:extLst>
          </p:nvPr>
        </p:nvGraphicFramePr>
        <p:xfrm>
          <a:off x="552450" y="2679709"/>
          <a:ext cx="11048311" cy="40354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48311">
                  <a:extLst>
                    <a:ext uri="{9D8B030D-6E8A-4147-A177-3AD203B41FA5}">
                      <a16:colId xmlns:a16="http://schemas.microsoft.com/office/drawing/2014/main" val="587740253"/>
                    </a:ext>
                  </a:extLst>
                </a:gridCol>
              </a:tblGrid>
              <a:tr h="550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MIERNIKI</a:t>
                      </a:r>
                      <a:r>
                        <a:rPr lang="pl-PL" sz="2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ROZWOJU 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42" marR="66842" marT="0" marB="0" anchor="ctr"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8447"/>
                  </a:ext>
                </a:extLst>
              </a:tr>
              <a:tr h="535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osób długotrwale bezrobotnych</a:t>
                      </a:r>
                      <a:endParaRPr lang="pl-PL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8031837"/>
                  </a:ext>
                </a:extLst>
              </a:tr>
              <a:tr h="535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czynów karalnych nieletnich</a:t>
                      </a:r>
                      <a:endParaRPr lang="pl-PL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213311"/>
                  </a:ext>
                </a:extLst>
              </a:tr>
              <a:tr h="8065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przedsiębiorczości, Odsetek  podmiotów gospodarczych płacących podatek dochodowy (PIT + CIT) w przeliczeniu na mieszkańca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3709"/>
                  </a:ext>
                </a:extLst>
              </a:tr>
              <a:tr h="535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mieszkań komunalnych ogrzewanych z innych źródeł niż sieć ciepłownicza lub sieć gazowa</a:t>
                      </a:r>
                      <a:endParaRPr lang="pl-PL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811767"/>
                  </a:ext>
                </a:extLst>
              </a:tr>
              <a:tr h="535672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mieszkań socjalnych</a:t>
                      </a:r>
                      <a:endParaRPr lang="pl-PL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93595"/>
                  </a:ext>
                </a:extLst>
              </a:tr>
              <a:tr h="535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lokali mieszkalnych (komunalnych) oddanych do użytku przed 1990  r.</a:t>
                      </a:r>
                      <a:endParaRPr lang="pl-PL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57251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52450" y="1239417"/>
            <a:ext cx="8535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</a:rPr>
              <a:t>Badaniu podlegało </a:t>
            </a:r>
            <a:r>
              <a:rPr lang="pl-PL" sz="2400" b="1" dirty="0">
                <a:solidFill>
                  <a:srgbClr val="A80000"/>
                </a:solidFill>
                <a:latin typeface="Calibri" panose="020F0502020204030204" pitchFamily="34" charset="0"/>
              </a:rPr>
              <a:t>17 obszarów </a:t>
            </a:r>
            <a:r>
              <a:rPr lang="pl-PL" sz="2400" dirty="0">
                <a:latin typeface="Calibri" panose="020F0502020204030204" pitchFamily="34" charset="0"/>
              </a:rPr>
              <a:t>problemowych w </a:t>
            </a:r>
            <a:r>
              <a:rPr lang="pl-PL" sz="2400" b="1" dirty="0">
                <a:solidFill>
                  <a:srgbClr val="A80000"/>
                </a:solidFill>
                <a:latin typeface="Calibri" panose="020F0502020204030204" pitchFamily="34" charset="0"/>
              </a:rPr>
              <a:t>ramach 5 sfer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</a:rPr>
              <a:t>Razem analizowano </a:t>
            </a:r>
            <a:r>
              <a:rPr lang="pl-PL" sz="2400" b="1" dirty="0">
                <a:solidFill>
                  <a:srgbClr val="A80000"/>
                </a:solidFill>
                <a:latin typeface="Calibri" panose="020F0502020204030204" pitchFamily="34" charset="0"/>
              </a:rPr>
              <a:t>104 mierniki rozwoju </a:t>
            </a:r>
          </a:p>
        </p:txBody>
      </p:sp>
    </p:spTree>
    <p:extLst>
      <p:ext uri="{BB962C8B-B14F-4D97-AF65-F5344CB8AC3E}">
        <p14:creationId xmlns:p14="http://schemas.microsoft.com/office/powerpoint/2010/main" val="31057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548" y="154237"/>
            <a:ext cx="9601200" cy="73413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MATRYCA</a:t>
            </a:r>
            <a:r>
              <a:rPr lang="pl-PL" sz="3600" dirty="0">
                <a:latin typeface="Calibri" panose="020F0502020204030204" pitchFamily="34" charset="0"/>
              </a:rPr>
              <a:t>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45614"/>
              </p:ext>
            </p:extLst>
          </p:nvPr>
        </p:nvGraphicFramePr>
        <p:xfrm>
          <a:off x="440671" y="888370"/>
          <a:ext cx="11198878" cy="546221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325373">
                  <a:extLst>
                    <a:ext uri="{9D8B030D-6E8A-4147-A177-3AD203B41FA5}">
                      <a16:colId xmlns:a16="http://schemas.microsoft.com/office/drawing/2014/main" val="266328987"/>
                    </a:ext>
                  </a:extLst>
                </a:gridCol>
                <a:gridCol w="1173409">
                  <a:extLst>
                    <a:ext uri="{9D8B030D-6E8A-4147-A177-3AD203B41FA5}">
                      <a16:colId xmlns:a16="http://schemas.microsoft.com/office/drawing/2014/main" val="2593495075"/>
                    </a:ext>
                  </a:extLst>
                </a:gridCol>
                <a:gridCol w="1237883">
                  <a:extLst>
                    <a:ext uri="{9D8B030D-6E8A-4147-A177-3AD203B41FA5}">
                      <a16:colId xmlns:a16="http://schemas.microsoft.com/office/drawing/2014/main" val="1497070772"/>
                    </a:ext>
                  </a:extLst>
                </a:gridCol>
                <a:gridCol w="1212093">
                  <a:extLst>
                    <a:ext uri="{9D8B030D-6E8A-4147-A177-3AD203B41FA5}">
                      <a16:colId xmlns:a16="http://schemas.microsoft.com/office/drawing/2014/main" val="1632871532"/>
                    </a:ext>
                  </a:extLst>
                </a:gridCol>
                <a:gridCol w="1702089">
                  <a:extLst>
                    <a:ext uri="{9D8B030D-6E8A-4147-A177-3AD203B41FA5}">
                      <a16:colId xmlns:a16="http://schemas.microsoft.com/office/drawing/2014/main" val="1549658763"/>
                    </a:ext>
                  </a:extLst>
                </a:gridCol>
                <a:gridCol w="922335">
                  <a:extLst>
                    <a:ext uri="{9D8B030D-6E8A-4147-A177-3AD203B41FA5}">
                      <a16:colId xmlns:a16="http://schemas.microsoft.com/office/drawing/2014/main" val="4234250540"/>
                    </a:ext>
                  </a:extLst>
                </a:gridCol>
                <a:gridCol w="1625696">
                  <a:extLst>
                    <a:ext uri="{9D8B030D-6E8A-4147-A177-3AD203B41FA5}">
                      <a16:colId xmlns:a16="http://schemas.microsoft.com/office/drawing/2014/main" val="3671892293"/>
                    </a:ext>
                  </a:extLst>
                </a:gridCol>
              </a:tblGrid>
              <a:tr h="2174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Ulica</a:t>
                      </a:r>
                      <a:endParaRPr lang="pl-P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Sfera społeczna</a:t>
                      </a:r>
                      <a:endParaRPr lang="pl-P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Sfera gospodarcza</a:t>
                      </a:r>
                      <a:endParaRPr lang="pl-P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Sfera środowiskowa</a:t>
                      </a:r>
                      <a:endParaRPr lang="pl-PL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Sfera przestrzenno-funkcjonalna</a:t>
                      </a:r>
                      <a:endParaRPr lang="pl-P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Sfera techniczna</a:t>
                      </a:r>
                      <a:endParaRPr lang="pl-P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b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sfer</a:t>
                      </a:r>
                      <a:endParaRPr lang="pl-P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2922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Armii Krajowej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045016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Bohaterów Getta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181113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Chełmońskiego Józefa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523731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Traugutta Romualda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1585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Chrobrego Bolesława Pl.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131406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Czeska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86998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Daszyńskiego Ignacego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20155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Wojska Polskiego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710652"/>
                  </a:ext>
                </a:extLst>
              </a:tr>
              <a:tr h="3653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</a:rPr>
                        <a:t>Grottgera Artura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62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0524" y="2500313"/>
            <a:ext cx="2686051" cy="1857374"/>
          </a:xfrm>
        </p:spPr>
        <p:txBody>
          <a:bodyPr vert="horz">
            <a:normAutofit/>
          </a:bodyPr>
          <a:lstStyle/>
          <a:p>
            <a:pPr algn="ctr"/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STAN </a:t>
            </a:r>
            <a:b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</a:br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KRYZYSOWY</a:t>
            </a:r>
            <a:br>
              <a:rPr lang="pl-PL" dirty="0">
                <a:solidFill>
                  <a:srgbClr val="A80000"/>
                </a:solidFill>
                <a:latin typeface="Calibri" panose="020F0502020204030204" pitchFamily="34" charset="0"/>
              </a:rPr>
            </a:br>
            <a:endParaRPr lang="pl-PL" dirty="0">
              <a:solidFill>
                <a:srgbClr val="A8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3"/>
          <a:srcRect l="2569" t="3511" r="24641" b="3700"/>
          <a:stretch/>
        </p:blipFill>
        <p:spPr bwMode="auto">
          <a:xfrm>
            <a:off x="3543301" y="183356"/>
            <a:ext cx="8506142" cy="649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64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5839" y="212135"/>
            <a:ext cx="487858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  <a:ea typeface="+mj-ea"/>
                <a:cs typeface="+mj-cs"/>
              </a:rPr>
              <a:t>OBSZAR REWITALIZACJI  </a:t>
            </a:r>
          </a:p>
        </p:txBody>
      </p:sp>
      <p:pic>
        <p:nvPicPr>
          <p:cNvPr id="5" name="Obraz 4" descr="C:\Users\Karolina\Dysk Google\EFFICON MERYT\LPR\LPR PROGRAMY\Kłodzko\Klodzko\or_v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3741" r="28399" b="4146"/>
          <a:stretch/>
        </p:blipFill>
        <p:spPr bwMode="auto">
          <a:xfrm>
            <a:off x="6854630" y="127819"/>
            <a:ext cx="5104485" cy="4791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3941" y="1306610"/>
            <a:ext cx="43807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552575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Zasięg przestrzenny obszarów wyznaczonych do rewitalizacji przedstawiają mapy obok.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552575" algn="l"/>
              </a:tabLs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552575" algn="l"/>
              </a:tabLs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Wyznaczony obszar rewitalizacji obejmuje powierzchnię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1,68 km2 </a:t>
            </a:r>
            <a:b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 stanowi ok.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powierzchni gminy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i jest zamieszkiwany przez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8 760 osób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29,08% wszystkich mieszkańców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1026" name="Picture 2" descr="OR_zoom_Kłodzko_do dru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14" y="3319108"/>
            <a:ext cx="378583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27041"/>
              </p:ext>
            </p:extLst>
          </p:nvPr>
        </p:nvGraphicFramePr>
        <p:xfrm>
          <a:off x="314325" y="794927"/>
          <a:ext cx="11325225" cy="5812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val="373494670"/>
                    </a:ext>
                  </a:extLst>
                </a:gridCol>
                <a:gridCol w="7877175">
                  <a:extLst>
                    <a:ext uri="{9D8B030D-6E8A-4147-A177-3AD203B41FA5}">
                      <a16:colId xmlns:a16="http://schemas.microsoft.com/office/drawing/2014/main" val="4163731919"/>
                    </a:ext>
                  </a:extLst>
                </a:gridCol>
              </a:tblGrid>
              <a:tr h="545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</a:rPr>
                        <a:t>Cel rewitalizacji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27" marR="57727" marT="0" marB="0"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</a:rPr>
                        <a:t>Kierunek działań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727" marR="57727" marT="0" marB="0" anchor="ctr"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46028"/>
                  </a:ext>
                </a:extLst>
              </a:tr>
              <a:tr h="64884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1 Rozwój kapitału ludzkiego oraz promowanie włączenia społecznego na </a:t>
                      </a:r>
                      <a:b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obszarze rewitalizowanym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Wzmocnienie kapitału ludzkiego na Obszarze Rewitalizowanym.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001271"/>
                  </a:ext>
                </a:extLst>
              </a:tr>
              <a:tr h="6208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Promowanie włączenia społecznego poprzez rozwój kapitału społecznego i przeciwdziałanie negatywnym zjawiskom występującym na OR.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64522"/>
                  </a:ext>
                </a:extLst>
              </a:tr>
              <a:tr h="64536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2: Sanacja przestrzeni publicznej oraz dostosowanie infrastruktury do współczesnych standardów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Modernizacja oraz poprawa funkcjonalności przestrzeni publicznej Obszaru Rewitalizowanego.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20655"/>
                  </a:ext>
                </a:extLst>
              </a:tr>
              <a:tr h="6255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Modernizacja infrastruktury drogowej oraz rozbudowa infrastruktury towarzyszącej.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71224"/>
                  </a:ext>
                </a:extLst>
              </a:tr>
              <a:tr h="5787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Rozbudowa i modernizacja infrastruktury społecznej sprzyjającej włączeniu społecznemu.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54729"/>
                  </a:ext>
                </a:extLst>
              </a:tr>
              <a:tr h="7213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jakości życia mieszkańców poprzez dostosowanie stanu środowiska </a:t>
                      </a:r>
                      <a:b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współczesnych standardów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59606"/>
                  </a:ext>
                </a:extLst>
              </a:tr>
              <a:tr h="1425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3. Stworzenie podstaw dla trwałego rozwoju gospodarczego obszaru rewitalizowanego</a:t>
                      </a:r>
                    </a:p>
                  </a:txBody>
                  <a:tcPr marL="68580" marR="68580" marT="0" marB="0" anchor="ctr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przedsiębiorstw i przedsiębiorczości na OR.</a:t>
                      </a:r>
                      <a:endParaRPr lang="pl-PL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18652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647242" y="148595"/>
            <a:ext cx="3082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STRATEGIA LPR</a:t>
            </a:r>
          </a:p>
        </p:txBody>
      </p:sp>
    </p:spTree>
    <p:extLst>
      <p:ext uri="{BB962C8B-B14F-4D97-AF65-F5344CB8AC3E}">
        <p14:creationId xmlns:p14="http://schemas.microsoft.com/office/powerpoint/2010/main" val="15376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028" y="99152"/>
            <a:ext cx="10884667" cy="1006886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PODSUMOWANIE PROPOZYCJI PROJEKTÓW REWITALIZACYJNYCH NA OBSZARZE ZDEGRADOWANYM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309239"/>
            <a:ext cx="11314323" cy="46851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</a:rPr>
              <a:t> Został przygotowany elektroniczny formularz zamieszczony na stronie </a:t>
            </a:r>
            <a:r>
              <a:rPr lang="pl-PL" sz="2600" dirty="0">
                <a:latin typeface="Calibri" panose="020F0502020204030204" pitchFamily="34" charset="0"/>
                <a:hlinkClick r:id="rId2"/>
              </a:rPr>
              <a:t>http://klodzko-rewitalizacja.webankieta.pl </a:t>
            </a:r>
            <a:r>
              <a:rPr lang="pl-PL" sz="2600" dirty="0">
                <a:latin typeface="Calibri" panose="020F0502020204030204" pitchFamily="34" charset="0"/>
              </a:rPr>
              <a:t>za pomocą którego można było zgłaszać propozycje projektów rewitalizacyjnych do umieszczenia w LPR;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 Formularz propozycji projektów był dostępny od 11.05.2016 do 07.06.2016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 Zgłoszono do Lokalnego Programu Rewitalizacji Gminy Miejskiej Kłodzko </a:t>
            </a:r>
            <a:br>
              <a:rPr lang="pl-PL" sz="2600" dirty="0">
                <a:latin typeface="Calibri" panose="020F0502020204030204" pitchFamily="34" charset="0"/>
              </a:rPr>
            </a:br>
            <a:r>
              <a:rPr lang="pl-PL" sz="2600" b="1" dirty="0">
                <a:solidFill>
                  <a:srgbClr val="A80000"/>
                </a:solidFill>
                <a:latin typeface="Calibri" panose="020F0502020204030204" pitchFamily="34" charset="0"/>
              </a:rPr>
              <a:t>73 projekty na łączną kwotę 82 089 752 zł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rgbClr val="A80000"/>
                </a:solidFill>
                <a:latin typeface="Calibri" panose="020F0502020204030204" pitchFamily="34" charset="0"/>
              </a:rPr>
              <a:t> Lista A zawiera łącznie 43 projekty</a:t>
            </a:r>
            <a:r>
              <a:rPr lang="pl-PL" sz="2600" dirty="0">
                <a:latin typeface="Calibri" panose="020F0502020204030204" pitchFamily="34" charset="0"/>
              </a:rPr>
              <a:t>, z czego wszystkie projekty realizują cel drugi rewitalizacji;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rgbClr val="A80000"/>
                </a:solidFill>
                <a:latin typeface="Calibri" panose="020F0502020204030204" pitchFamily="34" charset="0"/>
              </a:rPr>
              <a:t> Lista B zawiera 30 projektów</a:t>
            </a:r>
            <a:r>
              <a:rPr lang="pl-PL" sz="2600" dirty="0">
                <a:latin typeface="Calibri" panose="020F0502020204030204" pitchFamily="34" charset="0"/>
              </a:rPr>
              <a:t>, z czego </a:t>
            </a:r>
            <a:r>
              <a:rPr lang="pl-PL" sz="2600" b="1" dirty="0">
                <a:latin typeface="Calibri" panose="020F0502020204030204" pitchFamily="34" charset="0"/>
              </a:rPr>
              <a:t>15</a:t>
            </a:r>
            <a:r>
              <a:rPr lang="pl-PL" sz="2600" dirty="0">
                <a:latin typeface="Calibri" panose="020F0502020204030204" pitchFamily="34" charset="0"/>
              </a:rPr>
              <a:t> projektów realizuje cel pierwszy LPR, </a:t>
            </a:r>
            <a:br>
              <a:rPr lang="pl-PL" sz="2600" dirty="0">
                <a:latin typeface="Calibri" panose="020F0502020204030204" pitchFamily="34" charset="0"/>
              </a:rPr>
            </a:br>
            <a:r>
              <a:rPr lang="pl-PL" sz="2600" b="1" dirty="0">
                <a:latin typeface="Calibri" panose="020F0502020204030204" pitchFamily="34" charset="0"/>
              </a:rPr>
              <a:t>11</a:t>
            </a:r>
            <a:r>
              <a:rPr lang="pl-PL" sz="2600" dirty="0">
                <a:latin typeface="Calibri" panose="020F0502020204030204" pitchFamily="34" charset="0"/>
              </a:rPr>
              <a:t> projektów cel drugi i </a:t>
            </a:r>
            <a:r>
              <a:rPr lang="pl-PL" sz="2600" b="1" dirty="0">
                <a:latin typeface="Calibri" panose="020F0502020204030204" pitchFamily="34" charset="0"/>
              </a:rPr>
              <a:t>4</a:t>
            </a:r>
            <a:r>
              <a:rPr lang="pl-PL" sz="2600" dirty="0">
                <a:latin typeface="Calibri" panose="020F0502020204030204" pitchFamily="34" charset="0"/>
              </a:rPr>
              <a:t> projekty realizują cel trzeci;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62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90165" y="5550045"/>
            <a:ext cx="10465906" cy="1084628"/>
            <a:chOff x="668338" y="387350"/>
            <a:chExt cx="10298112" cy="947738"/>
          </a:xfrm>
        </p:grpSpPr>
        <p:pic>
          <p:nvPicPr>
            <p:cNvPr id="12290" name="Obraz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888" y="517525"/>
              <a:ext cx="2341562" cy="8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Obraz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7" t="14114" r="56348" b="70300"/>
            <a:stretch>
              <a:fillRect/>
            </a:stretch>
          </p:blipFill>
          <p:spPr bwMode="auto">
            <a:xfrm>
              <a:off x="668338" y="387350"/>
              <a:ext cx="3502025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ytuł 2"/>
          <p:cNvSpPr>
            <a:spLocks noGrp="1"/>
          </p:cNvSpPr>
          <p:nvPr>
            <p:ph type="ctrTitle"/>
          </p:nvPr>
        </p:nvSpPr>
        <p:spPr>
          <a:xfrm>
            <a:off x="1146343" y="1465243"/>
            <a:ext cx="10009728" cy="361307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l-PL" altLang="pl-PL" sz="3200" dirty="0">
                <a:latin typeface="Calibri" panose="020F0502020204030204" pitchFamily="34" charset="0"/>
              </a:rPr>
              <a:t>Przygotowanie</a:t>
            </a:r>
            <a:r>
              <a:rPr lang="pl-PL" altLang="pl-PL" sz="4000" dirty="0">
                <a:latin typeface="Calibri" panose="020F0502020204030204" pitchFamily="34" charset="0"/>
              </a:rPr>
              <a:t> </a:t>
            </a:r>
            <a:br>
              <a:rPr lang="pl-PL" altLang="pl-PL" sz="4000" dirty="0">
                <a:latin typeface="Calibri" panose="020F0502020204030204" pitchFamily="34" charset="0"/>
              </a:rPr>
            </a:br>
            <a:r>
              <a:rPr lang="pl-PL" altLang="pl-PL" sz="4000" dirty="0">
                <a:solidFill>
                  <a:srgbClr val="A80000"/>
                </a:solidFill>
                <a:latin typeface="Calibri" panose="020F0502020204030204" pitchFamily="34" charset="0"/>
              </a:rPr>
              <a:t>Lokalnego Programu Rewitalizacji </a:t>
            </a:r>
            <a:br>
              <a:rPr lang="pl-PL" altLang="pl-PL" sz="4000" dirty="0">
                <a:solidFill>
                  <a:srgbClr val="A80000"/>
                </a:solidFill>
                <a:latin typeface="Calibri" panose="020F0502020204030204" pitchFamily="34" charset="0"/>
              </a:rPr>
            </a:br>
            <a:r>
              <a:rPr lang="pl-PL" altLang="pl-PL" sz="4200" dirty="0">
                <a:solidFill>
                  <a:srgbClr val="A80000"/>
                </a:solidFill>
                <a:latin typeface="Calibri" panose="020F0502020204030204" pitchFamily="34" charset="0"/>
              </a:rPr>
              <a:t>Gminy </a:t>
            </a:r>
            <a:r>
              <a:rPr lang="pl-PL" sz="4200" dirty="0">
                <a:solidFill>
                  <a:srgbClr val="A80000"/>
                </a:solidFill>
                <a:latin typeface="Calibri" panose="020F0502020204030204" pitchFamily="34" charset="0"/>
              </a:rPr>
              <a:t>Miejskiej Kłodzko</a:t>
            </a:r>
            <a:r>
              <a:rPr lang="pl-PL" altLang="pl-PL" sz="4200" dirty="0">
                <a:solidFill>
                  <a:srgbClr val="A80000"/>
                </a:solidFill>
                <a:latin typeface="Calibri" panose="020F0502020204030204" pitchFamily="34" charset="0"/>
              </a:rPr>
              <a:t> na lata 2015 - 2020</a:t>
            </a:r>
            <a:br>
              <a:rPr lang="pl-PL" altLang="pl-PL" sz="4000" dirty="0">
                <a:latin typeface="Calibri" panose="020F0502020204030204" pitchFamily="34" charset="0"/>
              </a:rPr>
            </a:br>
            <a:r>
              <a:rPr lang="pl-PL" altLang="pl-PL" sz="3200" dirty="0">
                <a:latin typeface="Calibri" panose="020F0502020204030204" pitchFamily="34" charset="0"/>
              </a:rPr>
              <a:t>jest współfinansowane ze środków </a:t>
            </a:r>
            <a:br>
              <a:rPr lang="pl-PL" altLang="pl-PL" sz="3200" dirty="0">
                <a:latin typeface="Calibri" panose="020F0502020204030204" pitchFamily="34" charset="0"/>
              </a:rPr>
            </a:br>
            <a:r>
              <a:rPr lang="pl-PL" altLang="pl-PL" sz="3200" dirty="0">
                <a:latin typeface="Calibri" panose="020F0502020204030204" pitchFamily="34" charset="0"/>
              </a:rPr>
              <a:t>Programu Operacyjnego Pomoc Techniczna </a:t>
            </a:r>
          </a:p>
        </p:txBody>
      </p:sp>
      <p:pic>
        <p:nvPicPr>
          <p:cNvPr id="12293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56" y="174590"/>
            <a:ext cx="7524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https://upload.wikimedia.org/wikipedia/commons/thumb/e/ea/POL_K%C5%82odzko_COA_1.svg/2000px-POL_K%C5%82odzko_COA_1.sv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563552"/>
            <a:ext cx="1454150" cy="129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9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-239097"/>
            <a:ext cx="9601200" cy="1142385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PRZYKŁADOWE PROJEKTY LISTA 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72533" y="1131986"/>
            <a:ext cx="11743267" cy="5545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tx2"/>
                </a:solidFill>
                <a:latin typeface="Calibri" panose="020F0502020204030204" pitchFamily="34" charset="0"/>
              </a:rPr>
              <a:t>Projekty wpisujące się w Działanie 6.3 RPO WD 2014 – 2020 </a:t>
            </a:r>
          </a:p>
          <a:p>
            <a:pPr marL="274320" lvl="1" indent="0">
              <a:buNone/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Cel 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</a:rPr>
              <a:t>Modernizacja wewnętrznego dziedzińca budynku wielorodzinnego przy ul. Muzealnej 9-11 w Kłodzku,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</a:rPr>
              <a:t>Rewitalizacja zdegradowanych obiektów i przestrzeni w centrum Kłodzka - rewitalizacja ul. Łukasińskiego, Czeskiej i Traugutta,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</a:rPr>
              <a:t>Modernizacja budynku Zespołu Szkół Ogólnokształcących w Kłodzku,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</a:rPr>
              <a:t>Adaptacja budynku przy ul. Łukasińskiego 30 w Kłodzku na cele kulturalne i społeczne,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2"/>
                </a:solidFill>
                <a:latin typeface="Calibri" panose="020F0502020204030204" pitchFamily="34" charset="0"/>
              </a:rPr>
              <a:t>Modernizacja budynku Powiatowego Centrum Pomocy Rodzinie w Kłodzku,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A8000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A80000"/>
              </a:solidFill>
              <a:latin typeface="Calibri" panose="020F0502020204030204" pitchFamily="34" charset="0"/>
            </a:endParaRPr>
          </a:p>
          <a:p>
            <a:pPr marL="274320" lvl="1" indent="0">
              <a:buNone/>
            </a:pPr>
            <a:r>
              <a:rPr lang="pl-PL" b="1" dirty="0">
                <a:solidFill>
                  <a:srgbClr val="A80000"/>
                </a:solidFill>
                <a:latin typeface="Calibri" panose="020F0502020204030204" pitchFamily="34" charset="0"/>
              </a:rPr>
              <a:t>WSZYSTKIE PROJEKTY Z „LISTY A”  ABY UZYSKAĆ DOFINANSOWANIE MUSZĄ STARTOWAĆ W KONKURSACH O DOTACJĘ</a:t>
            </a:r>
            <a:r>
              <a:rPr lang="pl-PL" sz="2000" b="1" dirty="0">
                <a:solidFill>
                  <a:srgbClr val="A80000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79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05" y="275422"/>
            <a:ext cx="9601200" cy="694064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PRZYKŁADOWE PROJEKTY LISTA B</a:t>
            </a:r>
            <a:endParaRPr lang="pl-PL" sz="36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3481" y="1100667"/>
            <a:ext cx="10546470" cy="5433483"/>
          </a:xfrm>
        </p:spPr>
        <p:txBody>
          <a:bodyPr>
            <a:normAutofit fontScale="85000" lnSpcReduction="20000"/>
          </a:bodyPr>
          <a:lstStyle/>
          <a:p>
            <a:r>
              <a:rPr lang="pl-PL" sz="2600" dirty="0">
                <a:latin typeface="Calibri" panose="020F0502020204030204" pitchFamily="34" charset="0"/>
              </a:rPr>
              <a:t>Projekty inne niż wpisujące się w Działanie 6.3 RPO WD 2014 -2020 </a:t>
            </a:r>
          </a:p>
          <a:p>
            <a:pPr marL="274320" lvl="1" indent="0">
              <a:buNone/>
            </a:pPr>
            <a:r>
              <a:rPr lang="pl-PL" sz="2600" b="1" dirty="0">
                <a:latin typeface="Calibri" panose="020F0502020204030204" pitchFamily="34" charset="0"/>
              </a:rPr>
              <a:t>Cel 1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Promocja idei wolontariatu wśród lokalnej społeczności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Integracja społeczna osób wykluczonych społecznie i ich rodzin w Kłodzku,</a:t>
            </a:r>
          </a:p>
          <a:p>
            <a:pPr marL="274320" lvl="1" indent="0">
              <a:buNone/>
            </a:pPr>
            <a:r>
              <a:rPr lang="pl-PL" sz="2600" b="1" dirty="0">
                <a:latin typeface="Calibri" panose="020F0502020204030204" pitchFamily="34" charset="0"/>
              </a:rPr>
              <a:t>Cel 2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Rozwój terenów zieleni w mieście Kłodzku,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Zwiększenie dostępności do zasobów kulturowych Ziemi Kłodzkiej poprzez odtworzenie historycznej ścieżki w granicach obiektu Twierdzy Kłodzkiej wraz z infrastrukturą towarzyszącą – adaptacja pomieszczeń oraz terenów otwartych na cele wystawiennicze, edukacyjne i kulturalne</a:t>
            </a:r>
          </a:p>
          <a:p>
            <a:pPr marL="274320" lvl="1" indent="0">
              <a:buNone/>
            </a:pPr>
            <a:r>
              <a:rPr lang="pl-PL" sz="2600" b="1" dirty="0">
                <a:latin typeface="Calibri" panose="020F0502020204030204" pitchFamily="34" charset="0"/>
              </a:rPr>
              <a:t>Cel 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b="1" dirty="0">
                <a:latin typeface="Calibri" panose="020F0502020204030204" pitchFamily="34" charset="0"/>
              </a:rPr>
              <a:t> </a:t>
            </a:r>
            <a:r>
              <a:rPr lang="pl-PL" sz="2600" dirty="0">
                <a:latin typeface="Calibri" panose="020F0502020204030204" pitchFamily="34" charset="0"/>
              </a:rPr>
              <a:t>Utworzenie Kłodzkiego Inkubatora Przedsiębiorczości przy ul. Łukasińskiego 28 w</a:t>
            </a:r>
          </a:p>
          <a:p>
            <a:pPr marL="274320" lvl="1" indent="0">
              <a:buNone/>
            </a:pPr>
            <a:r>
              <a:rPr lang="pl-PL" sz="2600" dirty="0">
                <a:latin typeface="Calibri" panose="020F0502020204030204" pitchFamily="34" charset="0"/>
              </a:rPr>
              <a:t> Kłodzku,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600" dirty="0">
                <a:latin typeface="Calibri" panose="020F0502020204030204" pitchFamily="34" charset="0"/>
              </a:rPr>
              <a:t>Wsparcie kłodzkich przedsiębiorstw poprzez system doradztwa.</a:t>
            </a:r>
            <a:r>
              <a:rPr lang="pl-PL" sz="2500" dirty="0">
                <a:latin typeface="Calibri" panose="020F0502020204030204" pitchFamily="34" charset="0"/>
              </a:rPr>
              <a:t> </a:t>
            </a:r>
          </a:p>
          <a:p>
            <a:pPr marL="274320" lvl="1" indent="0" algn="ctr">
              <a:buNone/>
            </a:pPr>
            <a:r>
              <a:rPr lang="pl-PL" sz="1800" b="1" dirty="0">
                <a:solidFill>
                  <a:srgbClr val="A80000"/>
                </a:solidFill>
                <a:latin typeface="Calibri" panose="020F0502020204030204" pitchFamily="34" charset="0"/>
              </a:rPr>
              <a:t>PROJEKTY Z „LISTY B” ABY UZYSKAĆ DOFINANSOWANIE MUSZĄ STARTOWAĆ W KONKURSACH O DOTACJĘ</a:t>
            </a:r>
            <a:r>
              <a:rPr lang="pl-PL" sz="2200" b="1" dirty="0">
                <a:solidFill>
                  <a:srgbClr val="A80000"/>
                </a:solidFill>
                <a:latin typeface="Calibri" panose="020F0502020204030204" pitchFamily="34" charset="0"/>
              </a:rPr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33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31518"/>
              </p:ext>
            </p:extLst>
          </p:nvPr>
        </p:nvGraphicFramePr>
        <p:xfrm>
          <a:off x="585293" y="1623060"/>
          <a:ext cx="11059536" cy="436991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9864">
                  <a:extLst>
                    <a:ext uri="{9D8B030D-6E8A-4147-A177-3AD203B41FA5}">
                      <a16:colId xmlns:a16="http://schemas.microsoft.com/office/drawing/2014/main" val="1098890799"/>
                    </a:ext>
                  </a:extLst>
                </a:gridCol>
                <a:gridCol w="1842158">
                  <a:extLst>
                    <a:ext uri="{9D8B030D-6E8A-4147-A177-3AD203B41FA5}">
                      <a16:colId xmlns:a16="http://schemas.microsoft.com/office/drawing/2014/main" val="1603334953"/>
                    </a:ext>
                  </a:extLst>
                </a:gridCol>
                <a:gridCol w="1804942">
                  <a:extLst>
                    <a:ext uri="{9D8B030D-6E8A-4147-A177-3AD203B41FA5}">
                      <a16:colId xmlns:a16="http://schemas.microsoft.com/office/drawing/2014/main" val="3358421261"/>
                    </a:ext>
                  </a:extLst>
                </a:gridCol>
                <a:gridCol w="2139879">
                  <a:extLst>
                    <a:ext uri="{9D8B030D-6E8A-4147-A177-3AD203B41FA5}">
                      <a16:colId xmlns:a16="http://schemas.microsoft.com/office/drawing/2014/main" val="4078096570"/>
                    </a:ext>
                  </a:extLst>
                </a:gridCol>
                <a:gridCol w="1937134">
                  <a:extLst>
                    <a:ext uri="{9D8B030D-6E8A-4147-A177-3AD203B41FA5}">
                      <a16:colId xmlns:a16="http://schemas.microsoft.com/office/drawing/2014/main" val="878161599"/>
                    </a:ext>
                  </a:extLst>
                </a:gridCol>
                <a:gridCol w="1785559">
                  <a:extLst>
                    <a:ext uri="{9D8B030D-6E8A-4147-A177-3AD203B41FA5}">
                      <a16:colId xmlns:a16="http://schemas.microsoft.com/office/drawing/2014/main" val="1717905168"/>
                    </a:ext>
                  </a:extLst>
                </a:gridCol>
              </a:tblGrid>
              <a:tr h="44932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</a:rPr>
                        <a:t>Cel LPR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</a:rPr>
                        <a:t>Źródła finansowania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85500"/>
                  </a:ext>
                </a:extLst>
              </a:tr>
              <a:tr h="3588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Lista A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Lista B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49749"/>
                  </a:ext>
                </a:extLst>
              </a:tr>
              <a:tr h="7177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Śr. </a:t>
                      </a:r>
                      <a:b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Zewnętrzne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Śr. </a:t>
                      </a:r>
                      <a:b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Własne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Śr. </a:t>
                      </a:r>
                      <a:b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Zewnętrzne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Śr. </a:t>
                      </a:r>
                      <a:b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</a:rPr>
                        <a:t>Własne</a:t>
                      </a:r>
                      <a:endParaRPr lang="pl-P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22621"/>
                  </a:ext>
                </a:extLst>
              </a:tr>
              <a:tr h="686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nr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10 041 159,00    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3 540 484,00    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13 581 643,00    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34583"/>
                  </a:ext>
                </a:extLst>
              </a:tr>
              <a:tr h="686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nr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26 092 147,00    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5 216 902,00    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18 278 578,00    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5 667 226,00    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55 254 853,00    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242110"/>
                  </a:ext>
                </a:extLst>
              </a:tr>
              <a:tr h="686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nr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9 990 267,00    </a:t>
                      </a:r>
                      <a:endParaRPr lang="pl-PL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3 262 989,00    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13 253 256,00    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753955"/>
                  </a:ext>
                </a:extLst>
              </a:tr>
              <a:tr h="686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26 092 147,00   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5 216 902,00   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38 310 004,00   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12 470 699,00   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82 089 752,00   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8596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468864" y="442768"/>
            <a:ext cx="4547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INDYKTYWNY BUDŻET </a:t>
            </a:r>
          </a:p>
        </p:txBody>
      </p:sp>
    </p:spTree>
    <p:extLst>
      <p:ext uri="{BB962C8B-B14F-4D97-AF65-F5344CB8AC3E}">
        <p14:creationId xmlns:p14="http://schemas.microsoft.com/office/powerpoint/2010/main" val="6765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12932" y="453785"/>
            <a:ext cx="939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KOMPLEMENTARNOŚĆ ŹRÓDEŁ FINANSOWANIA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41711"/>
              </p:ext>
            </p:extLst>
          </p:nvPr>
        </p:nvGraphicFramePr>
        <p:xfrm>
          <a:off x="942976" y="1362074"/>
          <a:ext cx="10182224" cy="41338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51560">
                  <a:extLst>
                    <a:ext uri="{9D8B030D-6E8A-4147-A177-3AD203B41FA5}">
                      <a16:colId xmlns:a16="http://schemas.microsoft.com/office/drawing/2014/main" val="3395741782"/>
                    </a:ext>
                  </a:extLst>
                </a:gridCol>
                <a:gridCol w="2910080">
                  <a:extLst>
                    <a:ext uri="{9D8B030D-6E8A-4147-A177-3AD203B41FA5}">
                      <a16:colId xmlns:a16="http://schemas.microsoft.com/office/drawing/2014/main" val="2090645964"/>
                    </a:ext>
                  </a:extLst>
                </a:gridCol>
                <a:gridCol w="3720584">
                  <a:extLst>
                    <a:ext uri="{9D8B030D-6E8A-4147-A177-3AD203B41FA5}">
                      <a16:colId xmlns:a16="http://schemas.microsoft.com/office/drawing/2014/main" val="3099274939"/>
                    </a:ext>
                  </a:extLst>
                </a:gridCol>
              </a:tblGrid>
              <a:tr h="913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Calibri" panose="020F0502020204030204" pitchFamily="34" charset="0"/>
                        </a:rPr>
                        <a:t>Komplementarne źródła finansowania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</a:rPr>
                        <a:t>Wartość wsparcia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</a:rPr>
                        <a:t>Środki publiczne/prywatne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90230"/>
                  </a:ext>
                </a:extLst>
              </a:tr>
              <a:tr h="1073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EFRR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53 303 029,00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13 363 091,00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461292"/>
                  </a:ext>
                </a:extLst>
              </a:tr>
              <a:tr h="1073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1 136 538,00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962 026,00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955812"/>
                  </a:ext>
                </a:extLst>
              </a:tr>
              <a:tr h="1073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Inne źródła finansowania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14 287 094,00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10 137 096,00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87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8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9600" y="273434"/>
            <a:ext cx="5663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ZARZĄDZANIE PROGRAMEM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09625" y="1178806"/>
            <a:ext cx="10439399" cy="517011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Rada Miejska </a:t>
            </a: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</a:rPr>
              <a:t>w Kłodzku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Burmistrz Miasta Kłodzka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</a:rPr>
              <a:t>w imieniu interesariuszy rewitalizacji </a:t>
            </a: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Zespół ds. Rewitalizacji </a:t>
            </a: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</a:rPr>
              <a:t>Gminy Miejskiej Kłodzko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</a:rPr>
              <a:t>Właściwa komórka urzędu odpowiedzialna za rewitalizację, tj. </a:t>
            </a: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Wydział Rozwoju Miasta.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2"/>
                </a:solidFill>
                <a:latin typeface="Calibri" panose="020F0502020204030204" pitchFamily="34" charset="0"/>
              </a:rPr>
              <a:t>W imieniu interesariuszy podmioty/ osoby realizujące projekty rewitalizacyjne</a:t>
            </a:r>
          </a:p>
        </p:txBody>
      </p:sp>
    </p:spTree>
    <p:extLst>
      <p:ext uri="{BB962C8B-B14F-4D97-AF65-F5344CB8AC3E}">
        <p14:creationId xmlns:p14="http://schemas.microsoft.com/office/powerpoint/2010/main" val="1142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749" y="403285"/>
            <a:ext cx="11848289" cy="567927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PARTYCYPACJA SPOŁECZNA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2777" y="1268730"/>
            <a:ext cx="9967991" cy="4871387"/>
          </a:xfrm>
        </p:spPr>
        <p:txBody>
          <a:bodyPr>
            <a:normAutofit/>
          </a:bodyPr>
          <a:lstStyle/>
          <a:p>
            <a:pPr marL="1746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98607" y="1173651"/>
            <a:ext cx="6667500" cy="585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2188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Działanie edukacyjne </a:t>
            </a:r>
            <a:br>
              <a:rPr lang="pl-PL" sz="3600" dirty="0">
                <a:latin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</a:rPr>
              <a:t>i informacyjne, </a:t>
            </a:r>
          </a:p>
          <a:p>
            <a:pPr marL="992188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Zespół ds. Rewitalizacji,</a:t>
            </a:r>
          </a:p>
          <a:p>
            <a:pPr marL="992188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Warsztaty,</a:t>
            </a:r>
          </a:p>
          <a:p>
            <a:pPr marL="992188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Badanie ankietowe,  </a:t>
            </a:r>
          </a:p>
          <a:p>
            <a:pPr marL="992188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Otwarty nabór projektów,</a:t>
            </a:r>
          </a:p>
          <a:p>
            <a:pPr marL="992188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Zgłaszanie uwag i opinii,</a:t>
            </a:r>
          </a:p>
          <a:p>
            <a:pPr marL="992188" lvl="0" indent="-5143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3600" dirty="0">
                <a:latin typeface="Calibri" panose="020F0502020204030204" pitchFamily="34" charset="0"/>
              </a:rPr>
              <a:t>Konferencja rewitalizacyjna,  </a:t>
            </a:r>
          </a:p>
          <a:p>
            <a:pPr marL="0" lvl="1" algn="just">
              <a:lnSpc>
                <a:spcPct val="107000"/>
              </a:lnSpc>
            </a:pPr>
            <a:endParaRPr lang="pl-PL" sz="3200" dirty="0"/>
          </a:p>
          <a:p>
            <a:pPr marL="0" lvl="1" algn="just">
              <a:lnSpc>
                <a:spcPct val="107000"/>
              </a:lnSpc>
            </a:pP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78" y="603310"/>
            <a:ext cx="6133222" cy="5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3085795"/>
            <a:ext cx="2908084" cy="102364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61516" y="1246671"/>
            <a:ext cx="6576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A80000"/>
                </a:solidFill>
                <a:latin typeface="+mj-lt"/>
              </a:rPr>
              <a:t>Dziękuje za uwagę</a:t>
            </a:r>
          </a:p>
          <a:p>
            <a:pPr algn="ctr"/>
            <a:r>
              <a:rPr lang="pl-PL" sz="4000" b="1" dirty="0">
                <a:solidFill>
                  <a:srgbClr val="A80000"/>
                </a:solidFill>
                <a:latin typeface="+mj-lt"/>
              </a:rPr>
              <a:t>Ireneusz Ratuszniak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69380" y="4183380"/>
            <a:ext cx="5337810" cy="2031325"/>
          </a:xfrm>
          <a:prstGeom prst="rect">
            <a:avLst/>
          </a:prstGeom>
          <a:solidFill>
            <a:srgbClr val="A8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Strategie,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Programy Rewitalizacji,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Systemy Zarządzania i Kontroli,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Analizy i ekspertyzy,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Programy rozwojowe,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Studia Wykonalności 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Wnioski o dofinansowanie 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62940" y="4183379"/>
            <a:ext cx="5337810" cy="2031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chemeClr val="bg1"/>
                </a:solidFill>
              </a:rPr>
              <a:t>EffiCon </a:t>
            </a:r>
            <a:r>
              <a:rPr lang="pl-PL" b="1" dirty="0">
                <a:solidFill>
                  <a:schemeClr val="bg1"/>
                </a:solidFill>
              </a:rPr>
              <a:t>s</a:t>
            </a:r>
            <a:r>
              <a:rPr lang="it-IT" b="1" dirty="0">
                <a:solidFill>
                  <a:schemeClr val="bg1"/>
                </a:solidFill>
              </a:rPr>
              <a:t>p. z o.o. </a:t>
            </a:r>
            <a:r>
              <a:rPr lang="pl-PL" b="1" dirty="0">
                <a:solidFill>
                  <a:schemeClr val="bg1"/>
                </a:solidFill>
              </a:rPr>
              <a:t>s</a:t>
            </a:r>
            <a:r>
              <a:rPr lang="it-IT" b="1" dirty="0">
                <a:solidFill>
                  <a:schemeClr val="bg1"/>
                </a:solidFill>
              </a:rPr>
              <a:t>p. k.</a:t>
            </a: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ul. Avicenny 14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54-611 Wrocław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bg1"/>
                </a:solidFill>
              </a:rPr>
              <a:t>www.efficon.pl , biuro@efficon.pl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4"/>
          <a:srcRect l="7607" t="14114" r="56348" b="70300"/>
          <a:stretch/>
        </p:blipFill>
        <p:spPr bwMode="auto">
          <a:xfrm>
            <a:off x="7821977" y="2886419"/>
            <a:ext cx="3985214" cy="1296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64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42062" y="2230094"/>
            <a:ext cx="62614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b="1" dirty="0">
                <a:solidFill>
                  <a:srgbClr val="A80000"/>
                </a:solidFill>
                <a:latin typeface="Calibri" panose="020F0502020204030204" pitchFamily="34" charset="0"/>
              </a:rPr>
              <a:t>WPROWADZENIE </a:t>
            </a:r>
          </a:p>
          <a:p>
            <a:pPr algn="ctr"/>
            <a:r>
              <a:rPr lang="pl-PL" sz="6000" b="1" dirty="0">
                <a:solidFill>
                  <a:srgbClr val="A80000"/>
                </a:solidFill>
                <a:latin typeface="Calibri" panose="020F0502020204030204" pitchFamily="34" charset="0"/>
              </a:rPr>
              <a:t>DO REWITALIZACJI </a:t>
            </a:r>
          </a:p>
        </p:txBody>
      </p:sp>
    </p:spTree>
    <p:extLst>
      <p:ext uri="{BB962C8B-B14F-4D97-AF65-F5344CB8AC3E}">
        <p14:creationId xmlns:p14="http://schemas.microsoft.com/office/powerpoint/2010/main" val="4422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2736" y="223222"/>
            <a:ext cx="9601200" cy="658127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LPR  – PODSTAWA PRAWNA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2777" y="1268730"/>
            <a:ext cx="9967991" cy="48713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92777" y="1114966"/>
            <a:ext cx="9698508" cy="480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b="1" i="1" dirty="0">
                <a:latin typeface="Calibri" panose="020F0502020204030204" pitchFamily="34" charset="0"/>
              </a:rPr>
              <a:t>Wytyczne  w zakresie rewitalizacji </a:t>
            </a:r>
            <a:r>
              <a:rPr lang="pl-PL" sz="2400" i="1" dirty="0">
                <a:latin typeface="Calibri" panose="020F0502020204030204" pitchFamily="34" charset="0"/>
              </a:rPr>
              <a:t>w programach operacyjnych na lata 2014-2020 – Ministerstwo Infrastruktury i Rozwoju,  lipiec 2015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l-PL" sz="2400" b="1" i="1" dirty="0">
                <a:solidFill>
                  <a:srgbClr val="A80000"/>
                </a:solidFill>
                <a:latin typeface="Calibri" panose="020F0502020204030204" pitchFamily="34" charset="0"/>
              </a:rPr>
              <a:t> 	lub / i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 startAt="2"/>
            </a:pPr>
            <a:r>
              <a:rPr lang="pl-PL" sz="2400" b="1" i="1" dirty="0">
                <a:latin typeface="Calibri" panose="020F0502020204030204" pitchFamily="34" charset="0"/>
              </a:rPr>
              <a:t>Ustawa o rewitalizacji </a:t>
            </a:r>
            <a:r>
              <a:rPr lang="pl-PL" sz="2400" i="1" dirty="0">
                <a:latin typeface="Calibri" panose="020F0502020204030204" pitchFamily="34" charset="0"/>
              </a:rPr>
              <a:t>- Ministerstwo Infrastruktury i Rozwoju, październik 2015</a:t>
            </a:r>
          </a:p>
          <a:p>
            <a:pPr algn="just">
              <a:lnSpc>
                <a:spcPct val="107000"/>
              </a:lnSpc>
            </a:pPr>
            <a:r>
              <a:rPr lang="pl-PL" sz="2400" i="1" dirty="0"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pl-PL" sz="2400" b="1" i="1" dirty="0">
                <a:latin typeface="Calibri" panose="020F0502020204030204" pitchFamily="34" charset="0"/>
              </a:rPr>
              <a:t>3. Najważniejsze wspólne wymagania </a:t>
            </a:r>
            <a:r>
              <a:rPr lang="pl-PL" sz="2400" i="1" dirty="0">
                <a:latin typeface="Calibri" panose="020F0502020204030204" pitchFamily="34" charset="0"/>
              </a:rPr>
              <a:t>wynikające z ww. dokumentów: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</a:rPr>
              <a:t>Sfery i obszary problemowe wymagające analizy,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</a:rPr>
              <a:t>Obowiązkowo występujące problemy z zakresu sfery społecznej,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</a:rPr>
              <a:t>Obszar zdegradowany i rewitalizowany,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</a:rPr>
              <a:t>Zasięg obszaru rewitalizowanego 20% obszaru i 30% ludności,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2400" i="1" dirty="0">
                <a:latin typeface="Calibri" panose="020F0502020204030204" pitchFamily="34" charset="0"/>
              </a:rPr>
              <a:t>Uspołecznienie procesu rewitalizacji</a:t>
            </a:r>
            <a:r>
              <a:rPr lang="pl-PL" sz="2000" i="1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95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760" y="159728"/>
            <a:ext cx="9601200" cy="822765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600" b="1" i="0" dirty="0">
                <a:solidFill>
                  <a:srgbClr val="A80000"/>
                </a:solidFill>
                <a:latin typeface="Calibri" panose="020F0502020204030204" pitchFamily="34" charset="0"/>
              </a:rPr>
              <a:t>CZYM JEST REWITALIZACJA ? </a:t>
            </a:r>
            <a:endParaRPr lang="pl-PL" sz="3600" dirty="0">
              <a:solidFill>
                <a:srgbClr val="A8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6434" y="1108637"/>
            <a:ext cx="10370699" cy="50476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3400" dirty="0">
                <a:latin typeface="Calibri" panose="020F0502020204030204" pitchFamily="34" charset="0"/>
              </a:rPr>
              <a:t>	Kompleksowy, wieloletni proces wyprowadzania ze </a:t>
            </a:r>
            <a:r>
              <a:rPr lang="pl-PL" sz="3400" b="1" dirty="0">
                <a:solidFill>
                  <a:srgbClr val="A80000"/>
                </a:solidFill>
                <a:latin typeface="Calibri" panose="020F0502020204030204" pitchFamily="34" charset="0"/>
              </a:rPr>
              <a:t>stanu kryzysowego obszarów zdegradowanych</a:t>
            </a:r>
            <a:r>
              <a:rPr lang="pl-PL" sz="3400" dirty="0">
                <a:solidFill>
                  <a:srgbClr val="A80000"/>
                </a:solidFill>
                <a:latin typeface="Calibri" panose="020F0502020204030204" pitchFamily="34" charset="0"/>
              </a:rPr>
              <a:t> </a:t>
            </a:r>
            <a:r>
              <a:rPr lang="pl-PL" sz="3400" dirty="0">
                <a:latin typeface="Calibri" panose="020F0502020204030204" pitchFamily="34" charset="0"/>
              </a:rPr>
              <a:t>poprzez zintegrowane działania na rzecz </a:t>
            </a:r>
            <a:r>
              <a:rPr lang="pl-PL" sz="3400" b="1" dirty="0">
                <a:solidFill>
                  <a:srgbClr val="A80000"/>
                </a:solidFill>
                <a:latin typeface="Calibri" panose="020F0502020204030204" pitchFamily="34" charset="0"/>
              </a:rPr>
              <a:t>lokalnej społeczności,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3400" b="1" dirty="0">
                <a:solidFill>
                  <a:srgbClr val="A80000"/>
                </a:solidFill>
                <a:latin typeface="Calibri" panose="020F0502020204030204" pitchFamily="34" charset="0"/>
              </a:rPr>
              <a:t>przestrzeni i gospodarki, skoncentrowane terytorialnie</a:t>
            </a:r>
            <a:r>
              <a:rPr lang="pl-PL" sz="3400" dirty="0">
                <a:latin typeface="Calibri" panose="020F0502020204030204" pitchFamily="34" charset="0"/>
              </a:rPr>
              <a:t>, prowadzone przez </a:t>
            </a:r>
            <a:r>
              <a:rPr lang="pl-PL" sz="3400" b="1" dirty="0">
                <a:solidFill>
                  <a:srgbClr val="A80000"/>
                </a:solidFill>
                <a:latin typeface="Calibri" panose="020F0502020204030204" pitchFamily="34" charset="0"/>
              </a:rPr>
              <a:t>interesariuszy rewitalizacji </a:t>
            </a:r>
            <a:r>
              <a:rPr lang="pl-PL" sz="3400" dirty="0">
                <a:latin typeface="Calibri" panose="020F0502020204030204" pitchFamily="34" charset="0"/>
              </a:rPr>
              <a:t>na podstawie </a:t>
            </a:r>
            <a:r>
              <a:rPr lang="pl-PL" sz="3400" b="1" dirty="0">
                <a:solidFill>
                  <a:srgbClr val="A80000"/>
                </a:solidFill>
                <a:latin typeface="Calibri" panose="020F0502020204030204" pitchFamily="34" charset="0"/>
              </a:rPr>
              <a:t>programu rewitalizacji</a:t>
            </a:r>
            <a:r>
              <a:rPr lang="pl-PL" sz="3400" dirty="0">
                <a:solidFill>
                  <a:srgbClr val="A800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052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037" y="231353"/>
            <a:ext cx="9601200" cy="70081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STAN KRYZYSOWY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9155" y="1023343"/>
            <a:ext cx="10453982" cy="53333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200" dirty="0">
                <a:latin typeface="Calibri" panose="020F0502020204030204" pitchFamily="34" charset="0"/>
              </a:rPr>
              <a:t>Stan spowodowany </a:t>
            </a: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koncentracją negatywnych zjawisk społecznych współwystępujących </a:t>
            </a:r>
            <a:r>
              <a:rPr lang="pl-PL" sz="3200" dirty="0">
                <a:latin typeface="Calibri" panose="020F0502020204030204" pitchFamily="34" charset="0"/>
              </a:rPr>
              <a:t>z negatywnymi zjawiskami w</a:t>
            </a:r>
            <a:r>
              <a:rPr lang="pl-PL" sz="3200" b="1" dirty="0">
                <a:latin typeface="Calibri" panose="020F0502020204030204" pitchFamily="34" charset="0"/>
              </a:rPr>
              <a:t> </a:t>
            </a: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co najmniej jednej </a:t>
            </a:r>
            <a:r>
              <a:rPr lang="pl-PL" sz="3200" dirty="0">
                <a:latin typeface="Calibri" panose="020F0502020204030204" pitchFamily="34" charset="0"/>
              </a:rPr>
              <a:t>z następujących sfer:</a:t>
            </a:r>
          </a:p>
          <a:p>
            <a:pPr marL="3271838" indent="-457200">
              <a:lnSpc>
                <a:spcPct val="12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latin typeface="Calibri" panose="020F0502020204030204" pitchFamily="34" charset="0"/>
              </a:rPr>
              <a:t>gospodarczej,</a:t>
            </a:r>
          </a:p>
          <a:p>
            <a:pPr marL="3271838" indent="-457200">
              <a:lnSpc>
                <a:spcPct val="12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latin typeface="Calibri" panose="020F0502020204030204" pitchFamily="34" charset="0"/>
              </a:rPr>
              <a:t> środowiskowej, </a:t>
            </a:r>
          </a:p>
          <a:p>
            <a:pPr marL="3271838" indent="-457200">
              <a:lnSpc>
                <a:spcPct val="12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latin typeface="Calibri" panose="020F0502020204030204" pitchFamily="34" charset="0"/>
              </a:rPr>
              <a:t>przestrzenno-funkcjonalnej, </a:t>
            </a:r>
          </a:p>
          <a:p>
            <a:pPr marL="3271838" indent="-457200">
              <a:lnSpc>
                <a:spcPct val="12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latin typeface="Calibri" panose="020F0502020204030204" pitchFamily="34" charset="0"/>
              </a:rPr>
              <a:t>technicznej.</a:t>
            </a:r>
          </a:p>
        </p:txBody>
      </p:sp>
    </p:spTree>
    <p:extLst>
      <p:ext uri="{BB962C8B-B14F-4D97-AF65-F5344CB8AC3E}">
        <p14:creationId xmlns:p14="http://schemas.microsoft.com/office/powerpoint/2010/main" val="42150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5305" y="0"/>
            <a:ext cx="9601200" cy="92115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OBSZAR ZDEGRADOWANY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828" y="1193754"/>
            <a:ext cx="9967991" cy="47180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Obszar, </a:t>
            </a:r>
            <a:r>
              <a:rPr lang="pl-PL" sz="3600" dirty="0">
                <a:latin typeface="Calibri" panose="020F0502020204030204" pitchFamily="34" charset="0"/>
              </a:rPr>
              <a:t>na którym zidentyfikowano </a:t>
            </a:r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stan kryzysowy</a:t>
            </a:r>
            <a:r>
              <a:rPr lang="pl-PL" sz="3600" dirty="0">
                <a:latin typeface="Calibri" panose="020F0502020204030204" pitchFamily="34" charset="0"/>
              </a:rPr>
              <a:t>. Dotyczy to najczęściej obszarów miejskich, ale także wiejskich. Obszar zdegradowany </a:t>
            </a:r>
            <a:r>
              <a:rPr lang="pl-PL" sz="3600" b="1" dirty="0">
                <a:solidFill>
                  <a:srgbClr val="A80000"/>
                </a:solidFill>
                <a:latin typeface="Calibri" panose="020F0502020204030204" pitchFamily="34" charset="0"/>
              </a:rPr>
              <a:t>może być podzielony na podobszary, </a:t>
            </a:r>
            <a:r>
              <a:rPr lang="pl-PL" sz="3600" dirty="0">
                <a:latin typeface="Calibri" panose="020F0502020204030204" pitchFamily="34" charset="0"/>
              </a:rPr>
              <a:t>w tym podobszary nieposiadające ze sobą wspólnych granic pod warunkiem stwierdzenia sytuacji kryzysowej na każdym z podobszarów.</a:t>
            </a:r>
          </a:p>
        </p:txBody>
      </p:sp>
    </p:spTree>
    <p:extLst>
      <p:ext uri="{BB962C8B-B14F-4D97-AF65-F5344CB8AC3E}">
        <p14:creationId xmlns:p14="http://schemas.microsoft.com/office/powerpoint/2010/main" val="36434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216" y="0"/>
            <a:ext cx="9601200" cy="92115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OBSZAR REWITALIZACJI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9317" y="1282593"/>
            <a:ext cx="10565176" cy="43212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3200" dirty="0">
                <a:latin typeface="Calibri" panose="020F0502020204030204" pitchFamily="34" charset="0"/>
              </a:rPr>
              <a:t>Obszar, </a:t>
            </a: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na którym będzie prowadzony proces rewitalizacji</a:t>
            </a:r>
            <a:r>
              <a:rPr lang="pl-PL" sz="3200" dirty="0">
                <a:latin typeface="Calibri" panose="020F0502020204030204" pitchFamily="34" charset="0"/>
              </a:rPr>
              <a:t>, obejmujący całość lub część </a:t>
            </a: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obszaru zdegradowanego,</a:t>
            </a:r>
            <a:r>
              <a:rPr lang="pl-PL" sz="3200" dirty="0">
                <a:solidFill>
                  <a:srgbClr val="A80000"/>
                </a:solidFill>
                <a:latin typeface="Calibri" panose="020F0502020204030204" pitchFamily="34" charset="0"/>
              </a:rPr>
              <a:t> </a:t>
            </a:r>
            <a:r>
              <a:rPr lang="pl-PL" sz="3200" dirty="0">
                <a:latin typeface="Calibri" panose="020F0502020204030204" pitchFamily="34" charset="0"/>
              </a:rPr>
              <a:t>cechujący się:</a:t>
            </a:r>
          </a:p>
          <a:p>
            <a:pPr marL="903287" indent="-457200">
              <a:lnSpc>
                <a:spcPct val="10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szczególną koncentracją </a:t>
            </a:r>
            <a:r>
              <a:rPr lang="pl-PL" sz="3200" dirty="0">
                <a:latin typeface="Calibri" panose="020F0502020204030204" pitchFamily="34" charset="0"/>
              </a:rPr>
              <a:t>negatywnych zjawisk,</a:t>
            </a:r>
          </a:p>
          <a:p>
            <a:pPr marL="903287" indent="-457200">
              <a:lnSpc>
                <a:spcPct val="10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istotnym znaczeniem </a:t>
            </a:r>
            <a:r>
              <a:rPr lang="pl-PL" sz="3200" dirty="0">
                <a:latin typeface="Calibri" panose="020F0502020204030204" pitchFamily="34" charset="0"/>
              </a:rPr>
              <a:t>dla rozwoju lokalnego gminy, </a:t>
            </a:r>
          </a:p>
          <a:p>
            <a:pPr marL="903287" indent="-457200">
              <a:lnSpc>
                <a:spcPct val="100000"/>
              </a:lnSpc>
              <a:buClr>
                <a:srgbClr val="A80000"/>
              </a:buClr>
              <a:buFont typeface="Wingdings" panose="05000000000000000000" pitchFamily="2" charset="2"/>
              <a:buChar char="Ø"/>
            </a:pPr>
            <a:r>
              <a:rPr lang="pl-PL" sz="3200" dirty="0">
                <a:latin typeface="Calibri" panose="020F0502020204030204" pitchFamily="34" charset="0"/>
              </a:rPr>
              <a:t>zasięgiem do </a:t>
            </a: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20% </a:t>
            </a:r>
            <a:r>
              <a:rPr lang="pl-PL" sz="3200" dirty="0">
                <a:latin typeface="Calibri" panose="020F0502020204030204" pitchFamily="34" charset="0"/>
              </a:rPr>
              <a:t>powierzchni i </a:t>
            </a:r>
            <a:r>
              <a:rPr lang="pl-PL" sz="3200" b="1" dirty="0">
                <a:solidFill>
                  <a:srgbClr val="A80000"/>
                </a:solidFill>
                <a:latin typeface="Calibri" panose="020F0502020204030204" pitchFamily="34" charset="0"/>
              </a:rPr>
              <a:t>30% </a:t>
            </a:r>
            <a:r>
              <a:rPr lang="pl-PL" sz="3200" dirty="0">
                <a:latin typeface="Calibri" panose="020F0502020204030204" pitchFamily="34" charset="0"/>
              </a:rPr>
              <a:t>mieszkańców gminy. </a:t>
            </a:r>
          </a:p>
        </p:txBody>
      </p:sp>
    </p:spTree>
    <p:extLst>
      <p:ext uri="{BB962C8B-B14F-4D97-AF65-F5344CB8AC3E}">
        <p14:creationId xmlns:p14="http://schemas.microsoft.com/office/powerpoint/2010/main" val="11661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66" y="432870"/>
            <a:ext cx="6637421" cy="663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wal 10"/>
          <p:cNvSpPr/>
          <p:nvPr/>
        </p:nvSpPr>
        <p:spPr>
          <a:xfrm>
            <a:off x="4263390" y="3531870"/>
            <a:ext cx="1703070" cy="14859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Owal 13"/>
          <p:cNvSpPr/>
          <p:nvPr/>
        </p:nvSpPr>
        <p:spPr>
          <a:xfrm>
            <a:off x="5793377" y="2277563"/>
            <a:ext cx="445836" cy="45459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Owal 14"/>
          <p:cNvSpPr/>
          <p:nvPr/>
        </p:nvSpPr>
        <p:spPr>
          <a:xfrm>
            <a:off x="6737091" y="1826441"/>
            <a:ext cx="984509" cy="9022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chemat blokowy: łącznik 12"/>
          <p:cNvSpPr/>
          <p:nvPr/>
        </p:nvSpPr>
        <p:spPr>
          <a:xfrm>
            <a:off x="6737091" y="1826441"/>
            <a:ext cx="984509" cy="902245"/>
          </a:xfrm>
          <a:prstGeom prst="flowChartConnector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6393" y="105577"/>
            <a:ext cx="11478083" cy="654587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80000"/>
                </a:solidFill>
                <a:latin typeface="Calibri" panose="020F0502020204030204" pitchFamily="34" charset="0"/>
              </a:rPr>
              <a:t>OBSZARY: ZDEGRADOWANY I REWITALIZACJI  -  PRZYKŁAD</a:t>
            </a:r>
          </a:p>
        </p:txBody>
      </p:sp>
    </p:spTree>
    <p:extLst>
      <p:ext uri="{BB962C8B-B14F-4D97-AF65-F5344CB8AC3E}">
        <p14:creationId xmlns:p14="http://schemas.microsoft.com/office/powerpoint/2010/main" val="16925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3" grpId="0" animBg="1"/>
    </p:bld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1337</Words>
  <Application>Microsoft Office PowerPoint</Application>
  <PresentationFormat>Panoramiczny</PresentationFormat>
  <Paragraphs>326</Paragraphs>
  <Slides>26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Microsoft Sans Serif</vt:lpstr>
      <vt:lpstr>Times New Roman</vt:lpstr>
      <vt:lpstr>Wingdings</vt:lpstr>
      <vt:lpstr>Diamond Grid 16x9</vt:lpstr>
      <vt:lpstr>  Lokalny Program Rewitalizacji Gminy Miejskiej Kłodzko na lata 2015 - 2020   Kłodzko -  25.08.2016 r. </vt:lpstr>
      <vt:lpstr>Przygotowanie  Lokalnego Programu Rewitalizacji  Gminy Miejskiej Kłodzko na lata 2015 - 2020 jest współfinansowane ze środków  Programu Operacyjnego Pomoc Techniczna </vt:lpstr>
      <vt:lpstr>Prezentacja programu PowerPoint</vt:lpstr>
      <vt:lpstr>LPR  – PODSTAWA PRAWNA </vt:lpstr>
      <vt:lpstr>CZYM JEST REWITALIZACJA ? </vt:lpstr>
      <vt:lpstr>STAN KRYZYSOWY </vt:lpstr>
      <vt:lpstr>OBSZAR ZDEGRADOWANY</vt:lpstr>
      <vt:lpstr>OBSZAR REWITALIZACJI</vt:lpstr>
      <vt:lpstr>OBSZARY: ZDEGRADOWANY I REWITALIZACJI  -  PRZYKŁAD</vt:lpstr>
      <vt:lpstr>STRUKTURA STRATEGII LPR </vt:lpstr>
      <vt:lpstr>Prezentacja programu PowerPoint</vt:lpstr>
      <vt:lpstr>ETAP I - DIAGNOZOWANIE</vt:lpstr>
      <vt:lpstr>ETAP II - PROGRAMOWANIE</vt:lpstr>
      <vt:lpstr>METODOLOGIA BADANIA - MIERNIKI ROZWOJU</vt:lpstr>
      <vt:lpstr>MATRYCA  </vt:lpstr>
      <vt:lpstr>STAN  KRYZYSOWY </vt:lpstr>
      <vt:lpstr>Prezentacja programu PowerPoint</vt:lpstr>
      <vt:lpstr>Prezentacja programu PowerPoint</vt:lpstr>
      <vt:lpstr>PODSUMOWANIE PROPOZYCJI PROJEKTÓW REWITALIZACYJNYCH NA OBSZARZE ZDEGRADOWANYM</vt:lpstr>
      <vt:lpstr>PRZYKŁADOWE PROJEKTY LISTA A</vt:lpstr>
      <vt:lpstr>PRZYKŁADOWE PROJEKTY LISTA B</vt:lpstr>
      <vt:lpstr>Prezentacja programu PowerPoint</vt:lpstr>
      <vt:lpstr>Prezentacja programu PowerPoint</vt:lpstr>
      <vt:lpstr>Prezentacja programu PowerPoint</vt:lpstr>
      <vt:lpstr>PARTYCYPACJA SPOŁECZNA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2015-10-05T06:45:20Z</dcterms:created>
  <dcterms:modified xsi:type="dcterms:W3CDTF">2016-08-24T12:38:47Z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