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2"/>
  </p:sldMasterIdLst>
  <p:notesMasterIdLst>
    <p:notesMasterId r:id="rId19"/>
  </p:notesMasterIdLst>
  <p:handoutMasterIdLst>
    <p:handoutMasterId r:id="rId20"/>
  </p:handoutMasterIdLst>
  <p:sldIdLst>
    <p:sldId id="261" r:id="rId3"/>
    <p:sldId id="290" r:id="rId4"/>
    <p:sldId id="291" r:id="rId5"/>
    <p:sldId id="314" r:id="rId6"/>
    <p:sldId id="315" r:id="rId7"/>
    <p:sldId id="316" r:id="rId8"/>
    <p:sldId id="289" r:id="rId9"/>
    <p:sldId id="310" r:id="rId10"/>
    <p:sldId id="309" r:id="rId11"/>
    <p:sldId id="317" r:id="rId12"/>
    <p:sldId id="277" r:id="rId13"/>
    <p:sldId id="257" r:id="rId14"/>
    <p:sldId id="284" r:id="rId15"/>
    <p:sldId id="271" r:id="rId16"/>
    <p:sldId id="264" r:id="rId17"/>
    <p:sldId id="278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73333"/>
    <a:srgbClr val="A8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8966" autoAdjust="0"/>
  </p:normalViewPr>
  <p:slideViewPr>
    <p:cSldViewPr snapToGrid="0">
      <p:cViewPr varScale="1">
        <p:scale>
          <a:sx n="49" d="100"/>
          <a:sy n="49" d="100"/>
        </p:scale>
        <p:origin x="1458" y="4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30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commentAuthors" Target="commentAuthor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pl-PL" smtClean="0"/>
              <a:t>2016-03-16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pl-PL" smtClean="0"/>
              <a:t>2016-03-16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501450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5012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7184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11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37063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4939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422275" y="4777194"/>
            <a:ext cx="5953125" cy="497640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25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43144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1810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2948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09742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86157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500681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pl-PL" smtClean="0"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483427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728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6265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82869989-EB00-4EE7-BCB5-25BDC5BB29F8}" type="slidenum">
              <a:rPr lang="pl-PL" sz="1200" b="0" i="0">
                <a:solidFill>
                  <a:schemeClr val="tx1"/>
                </a:solidFill>
                <a:latin typeface="Arial"/>
                <a:ea typeface="+mn-ea"/>
                <a:cs typeface="+mn-cs"/>
              </a:r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94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a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Łącznik prosty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Łącznik prosty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upa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Łącznik prosty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Łącznik prosty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Łącznik prosty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upa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Łącznik prosty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Łącznik prosty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Łącznik prosty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Łącznik prosty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upa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Łącznik prosty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Łącznik prosty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Łącznik prosty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upa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Łącznik prosty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Łącznik prosty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Łącznik prosty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Łącznik prosty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pl-PL" dirty="0"/>
          </a:p>
        </p:txBody>
      </p:sp>
      <p:cxnSp>
        <p:nvCxnSpPr>
          <p:cNvPr id="58" name="Łącznik prosty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  <p:cxnSp>
        <p:nvCxnSpPr>
          <p:cNvPr id="7" name="Łącznik prosty 6"/>
          <p:cNvCxnSpPr/>
          <p:nvPr userDrawn="1"/>
        </p:nvCxnSpPr>
        <p:spPr>
          <a:xfrm>
            <a:off x="609601" y="1019331"/>
            <a:ext cx="10974592" cy="149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a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Łącznik prosty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Łącznik prosty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upa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Łącznik prosty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Łącznik prosty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upa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Łącznik prosty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Łącznik prosty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upa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Łącznik prosty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Łącznik prosty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upa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Łącznik prosty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Łącznik prosty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58" name="Łącznik prosty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upa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Łącznik prosty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Łącznik prosty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Łącznik prosty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Łącznik prosty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Łącznik prosty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Łącznik prosty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Łącznik prosty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Łącznik prosty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Łącznik prosty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Łącznik prosty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Łącznik prosty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Łącznik prosty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Łącznik prosty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Łącznik prosty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Łącznik prosty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Łącznik prosty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upa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Łącznik prosty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Łącznik prosty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Łącznik prosty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Łącznik prosty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Łącznik prosty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upa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Łącznik prosty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Łącznik prosty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Łącznik prosty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Łącznik prosty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Łącznik prosty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Łącznik prosty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Łącznik prosty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Łącznik prosty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Łącznik prosty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Łącznik prosty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upa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Łącznik prosty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Łącznik prosty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Łącznik prosty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Łącznik prosty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Łącznik prosty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upa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Łącznik prosty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Łącznik prosty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Łącznik prosty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Łącznik prosty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Łącznik prosty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Łącznik prosty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Łącznik prosty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Łącznik prosty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Łącznik prosty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Łącznik prosty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2" name="Symbol zastępczy daty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213" name="Symbol zastępczy stopki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14" name="Symbol zastępczy numeru slajdu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a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Łącznik prosty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y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upa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Łącznik prosty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Łącznik prosty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upa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Łącznik prosty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Łącznik prosty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Łącznik prosty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Łącznik prosty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upa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Łącznik prosty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Łącznik prosty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Łącznik prosty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upa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Łącznik prosty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Łącznik prosty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Łącznik prosty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Łącznik prosty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Prostokąt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60" name="Łącznik prosty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BAF629-ECA2-4CF3-B790-9D9BDED98269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Łącznik prosty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Łącznik prosty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Łącznik prosty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Łącznik prosty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Łącznik prosty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Łącznik prosty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Łącznik prosty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Łącznik prosty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Łącznik prosty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Łącznik prosty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y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Łącznik prosty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Łącznik prosty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Łącznik prosty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Łącznik prosty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Łącznik prosty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upa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Łącznik prosty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Łącznik prosty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Łącznik prosty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Łącznik prosty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Łącznik prosty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upa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Łącznik prosty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Łącznik prosty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Łącznik prosty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Łącznik prosty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Łącznik prosty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Łącznik prosty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Łącznik prosty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Łącznik prosty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Łącznik prosty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Łącznik prosty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upa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Łącznik prosty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Łącznik prosty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Łącznik prosty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Łącznik prosty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Łącznik prosty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upa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Łącznik prosty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Łącznik prosty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Łącznik prosty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Łącznik prosty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Łącznik prosty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Łącznik prosty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Łącznik prosty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Łącznik prosty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Łącznik prosty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Łącznik prosty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Prostokąt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cxnSp>
        <p:nvCxnSpPr>
          <p:cNvPr id="59" name="Łącznik prosty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upa 95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7" name="Łącznik prosty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Łącznik prosty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Łącznik prosty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Łącznik prosty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Łącznik prosty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Łącznik prosty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Łącznik prosty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Łącznik prosty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Łącznik prosty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Łącznik prosty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Łącznik prosty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Łącznik prosty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Łącznik prosty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Łącznik prosty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Łącznik prosty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Łącznik prosty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upa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Łącznik prosty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Łącznik prosty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Łącznik prosty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Łącznik prosty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Łącznik prosty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upa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Łącznik prosty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Łącznik prosty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Łącznik prosty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Łącznik prosty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Łącznik prosty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Łącznik prosty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Łącznik prosty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Łącznik prosty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Łącznik prosty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Łącznik prosty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upa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Łącznik prosty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Łącznik prosty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Łącznik prosty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Łącznik prosty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Łącznik prosty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upa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Łącznik prosty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Łącznik prosty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Łącznik prosty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Łącznik prosty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Łącznik prosty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Łącznik prosty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Łącznik prosty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Łącznik prosty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Łącznik prosty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Łącznik prosty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1B2453-8663-4C69-AF73-9FD7B1DEC5D0}" type="datetime1">
              <a:rPr lang="pl-PL" smtClean="0"/>
              <a:t>2016-03-16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31375A4-56A4-47D6-9801-1991572033F7}" type="slidenum">
              <a:rPr lang="pl-PL" smtClean="0"/>
              <a:pPr/>
              <a:t>‹#›</a:t>
            </a:fld>
            <a:endParaRPr lang="pl-PL" dirty="0"/>
          </a:p>
        </p:txBody>
      </p:sp>
      <p:cxnSp>
        <p:nvCxnSpPr>
          <p:cNvPr id="148" name="Łącznik prosty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/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361949" y="3764605"/>
            <a:ext cx="9604310" cy="309339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5400" dirty="0">
                <a:solidFill>
                  <a:srgbClr val="2D2E2D"/>
                </a:solidFill>
              </a:rPr>
              <a:t>Nabory: </a:t>
            </a:r>
            <a:r>
              <a:rPr lang="pl-PL" sz="5400" dirty="0"/>
              <a:t>3.3.B oraz 6.3.B </a:t>
            </a:r>
            <a:br>
              <a:rPr lang="pl-PL" sz="5400" dirty="0"/>
            </a:br>
            <a:r>
              <a:rPr lang="pl-PL" sz="5400" dirty="0"/>
              <a:t>w ramach RPO WD 2014-2020</a:t>
            </a:r>
            <a:br>
              <a:rPr lang="pl-PL" sz="5400" dirty="0"/>
            </a:br>
            <a:br>
              <a:rPr lang="pl-PL" sz="5400" dirty="0"/>
            </a:br>
            <a:r>
              <a:rPr lang="pl-PL" sz="5400" dirty="0"/>
              <a:t>Kłodzko - 18.03.2016 r.</a:t>
            </a:r>
            <a:br>
              <a:rPr lang="pl-PL" sz="5400" dirty="0"/>
            </a:br>
            <a:br>
              <a:rPr lang="pl-PL" sz="5400" dirty="0"/>
            </a:br>
            <a:r>
              <a:rPr lang="pl-PL" sz="2700" dirty="0"/>
              <a:t>Kontakt: </a:t>
            </a:r>
            <a:r>
              <a:rPr lang="pl-PL" sz="2700" dirty="0">
                <a:solidFill>
                  <a:srgbClr val="B73333"/>
                </a:solidFill>
              </a:rPr>
              <a:t>biuro@efficon.pl</a:t>
            </a:r>
            <a:r>
              <a:rPr lang="pl-PL" sz="2700" dirty="0"/>
              <a:t> , tel. </a:t>
            </a:r>
            <a:r>
              <a:rPr lang="pl-PL" sz="2700" dirty="0">
                <a:solidFill>
                  <a:srgbClr val="B73333"/>
                </a:solidFill>
              </a:rPr>
              <a:t>882 838 869 </a:t>
            </a:r>
            <a:br>
              <a:rPr lang="pl-PL" sz="2200" dirty="0"/>
            </a:br>
            <a:br>
              <a:rPr lang="pl-PL" sz="2200" dirty="0"/>
            </a:br>
            <a:br>
              <a:rPr lang="pl-PL" sz="5400" dirty="0">
                <a:solidFill>
                  <a:srgbClr val="2D2E2D"/>
                </a:solidFill>
              </a:rPr>
            </a:br>
            <a:r>
              <a:rPr lang="pl-PL" sz="5400" dirty="0">
                <a:solidFill>
                  <a:srgbClr val="2D2E2D"/>
                </a:solidFill>
              </a:rPr>
              <a:t> </a:t>
            </a:r>
            <a:br>
              <a:rPr lang="pl-PL" sz="5400" dirty="0">
                <a:solidFill>
                  <a:srgbClr val="2D2E2D"/>
                </a:solidFill>
              </a:rPr>
            </a:br>
            <a:endParaRPr lang="pl-PL" sz="5400" dirty="0">
              <a:solidFill>
                <a:srgbClr val="2D2E2D"/>
              </a:solidFill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25192" y="517543"/>
            <a:ext cx="2341067" cy="816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5651" y="223222"/>
            <a:ext cx="9601200" cy="79259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NABÓR 3.3.B – preferencje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2777" y="1268730"/>
            <a:ext cx="9967991" cy="48713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400" dirty="0">
                <a:solidFill>
                  <a:schemeClr val="tx2"/>
                </a:solidFill>
              </a:rPr>
              <a:t>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631768" y="1533016"/>
            <a:ext cx="10922923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FF0000"/>
              </a:buClr>
              <a:buAutoNum type="arabicPeriod"/>
            </a:pPr>
            <a:r>
              <a:rPr lang="pl-PL" sz="2000" dirty="0"/>
              <a:t>wykorzystujące systemy monitorowania i zarządzania energią;  </a:t>
            </a:r>
          </a:p>
          <a:p>
            <a:pPr marL="342900" indent="-342900">
              <a:buClr>
                <a:srgbClr val="FF0000"/>
              </a:buClr>
              <a:buAutoNum type="arabicPeriod"/>
            </a:pPr>
            <a:r>
              <a:rPr lang="pl-PL" sz="2000" dirty="0"/>
              <a:t>realizowane w obiektach podłączonych do sieci ciepłowniczej, lub w których jednym z celów realizacji jest podłączenie obiektu do sieci ciepłowniczej;  </a:t>
            </a:r>
          </a:p>
          <a:p>
            <a:pPr marL="342900" indent="-342900">
              <a:buClr>
                <a:srgbClr val="FF0000"/>
              </a:buClr>
              <a:buAutoNum type="arabicPeriod"/>
            </a:pPr>
            <a:r>
              <a:rPr lang="pl-PL" sz="2000" dirty="0"/>
              <a:t>których efektem realizacji będzie oszczędność energii na poziomie nie mniejszym niż 60 % w stosunku do sytuacji wyjściowej określonej przez audyt energetyczny; </a:t>
            </a:r>
          </a:p>
          <a:p>
            <a:pPr marL="342900" indent="-342900">
              <a:buClr>
                <a:srgbClr val="FF0000"/>
              </a:buClr>
              <a:buAutoNum type="arabicPeriod"/>
            </a:pPr>
            <a:r>
              <a:rPr lang="pl-PL" sz="2000" dirty="0"/>
              <a:t>wykorzystujące odnawialne źródła energii; </a:t>
            </a:r>
          </a:p>
          <a:p>
            <a:pPr marL="342900" indent="-342900">
              <a:buClr>
                <a:srgbClr val="FF0000"/>
              </a:buClr>
              <a:buAutoNum type="arabicPeriod"/>
            </a:pPr>
            <a:r>
              <a:rPr lang="pl-PL" sz="2000" dirty="0"/>
              <a:t>realizowane na obszarach o znaczących przekroczeniach norm zanieczyszczenia powietrza, co wynika z oceny poziomów substancji w powietrzu dokonywanej przez wojewódzkiego inspektora ochrony środowiska;  </a:t>
            </a:r>
          </a:p>
          <a:p>
            <a:pPr marL="342900" indent="-342900">
              <a:buClr>
                <a:srgbClr val="FF0000"/>
              </a:buClr>
              <a:buAutoNum type="arabicPeriod"/>
            </a:pPr>
            <a:r>
              <a:rPr lang="pl-PL" sz="2000" dirty="0"/>
              <a:t>projekty rewitalizacyjne ujęte w programie rewitalizacji danej gminy, które znajdują się na wykazie IZ RPO WD; </a:t>
            </a:r>
          </a:p>
          <a:p>
            <a:pPr marL="342900" indent="-342900">
              <a:buClr>
                <a:srgbClr val="FF0000"/>
              </a:buClr>
              <a:buAutoNum type="arabicPeriod"/>
            </a:pPr>
            <a:r>
              <a:rPr lang="pl-PL" sz="2000" dirty="0"/>
              <a:t>w których wsparcie udzielane jest poprzez przedsiębiorstwa usług energetycznych (ESCO);</a:t>
            </a:r>
          </a:p>
        </p:txBody>
      </p:sp>
    </p:spTree>
    <p:extLst>
      <p:ext uri="{BB962C8B-B14F-4D97-AF65-F5344CB8AC3E}">
        <p14:creationId xmlns:p14="http://schemas.microsoft.com/office/powerpoint/2010/main" val="556110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8222" y="311285"/>
            <a:ext cx="9433641" cy="733823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solidFill>
                  <a:srgbClr val="A80000"/>
                </a:solidFill>
              </a:rPr>
              <a:t>Kwalifikowalność wydatków – ograniczenia dot. naboru 3.3.B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58222" y="1219849"/>
            <a:ext cx="10445318" cy="469456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dirty="0"/>
              <a:t>Niekwalifikowalne są: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l-PL" dirty="0"/>
              <a:t>Wydatki na oświetlenie energooszczędne i wymianę innych urządzeń stanowiących wyposażenie budynku (np. windy, pompy) na energooszczędne, przekraczające wartość 10 % wydatków kwalifikowalnych w projekcie.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l-PL" dirty="0"/>
              <a:t>Wydatki na podłączenie do sieci ciepłowniczej przewyższające 49% wydatków kwalifikowalnych w projekcie. </a:t>
            </a:r>
          </a:p>
          <a:p>
            <a:pPr marL="457200" indent="-457200" algn="just">
              <a:lnSpc>
                <a:spcPct val="100000"/>
              </a:lnSpc>
              <a:buFont typeface="+mj-lt"/>
              <a:buAutoNum type="arabicPeriod"/>
            </a:pPr>
            <a:r>
              <a:rPr lang="pl-PL" dirty="0"/>
              <a:t>Wydatki na wynagrodzenia będące efektem tworzenia nowych miejsc pracy.</a:t>
            </a:r>
          </a:p>
        </p:txBody>
      </p:sp>
    </p:spTree>
    <p:extLst>
      <p:ext uri="{BB962C8B-B14F-4D97-AF65-F5344CB8AC3E}">
        <p14:creationId xmlns:p14="http://schemas.microsoft.com/office/powerpoint/2010/main" val="1537260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64760" y="159728"/>
            <a:ext cx="9601200" cy="82276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solidFill>
                  <a:srgbClr val="A80000"/>
                </a:solidFill>
              </a:rPr>
              <a:t>Kwalifikowalność wydatków – ograniczenia dot. naboru 6.3.B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6260" y="1119655"/>
            <a:ext cx="11635740" cy="4932010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dirty="0"/>
              <a:t>Niekwalifikowalne są: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dirty="0"/>
              <a:t>Wydatki na remont, odnowę części usługowej, produkcyjnej itp., związanej z prowadzeniem działalności gospodarczej we wspieranych w projekcie budynkach.* 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dirty="0"/>
              <a:t>Wydatki na remont, odnowę części związanej z prowadzeniem działalności administracyjnej we wspieranych w projekcie budynkach.*</a:t>
            </a:r>
          </a:p>
          <a:p>
            <a:pPr marL="457200" indent="-457200">
              <a:lnSpc>
                <a:spcPct val="15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pl-PL" dirty="0"/>
              <a:t>Wydatki na termomodernizację przekraczające 49% wartości całkowitych wydatków kwalifikowalnych na pojedynczy budynek w projekcie.</a:t>
            </a:r>
          </a:p>
          <a:p>
            <a:pPr marL="0" indent="0">
              <a:lnSpc>
                <a:spcPct val="150000"/>
              </a:lnSpc>
              <a:spcBef>
                <a:spcPts val="600"/>
              </a:spcBef>
              <a:buNone/>
            </a:pPr>
            <a:r>
              <a:rPr lang="pl-PL" dirty="0"/>
              <a:t>(*należy określić procentowy udział powierzchni użytkowej związanej z prowadzeniem działalności gospodarczej oraz działalności administracyjnej w całkowitej powierzchni użytkowej budynku. Następnie należy wg uzyskanej proporcji obniżyć wydatki kwalifikowalne)</a:t>
            </a:r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92777" y="0"/>
            <a:ext cx="9601200" cy="921150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Wskaźniki projektu – nabór 3.3.B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5018" y="1130531"/>
            <a:ext cx="10989426" cy="4954385"/>
          </a:xfrm>
        </p:spPr>
        <p:txBody>
          <a:bodyPr>
            <a:no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Wskaźniki rezultatu bezpośredniego: 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pl-PL" dirty="0"/>
              <a:t>Ilość zaoszczędzonej energii cieplnej [GJ/rok]; 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pl-PL" dirty="0"/>
              <a:t>Ilość zaoszczędzonej energii elektrycznej [MWh/rok];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Wskaźniki produktu: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pl-PL" dirty="0"/>
              <a:t>Powierzchnia użytkowa budynków poddanych termomodernizacji [m2 ];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pl-PL" dirty="0"/>
              <a:t>Liczba gospodarstw domowych z lepszą klasą zużycia energii [szt.];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pl-PL" dirty="0"/>
              <a:t>Szacowany roczny spadek emisji gazów cieplarnianych [tony równoważnika CO2/rok];</a:t>
            </a:r>
          </a:p>
        </p:txBody>
      </p:sp>
    </p:spTree>
    <p:extLst>
      <p:ext uri="{BB962C8B-B14F-4D97-AF65-F5344CB8AC3E}">
        <p14:creationId xmlns:p14="http://schemas.microsoft.com/office/powerpoint/2010/main" val="3338926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62037" y="0"/>
            <a:ext cx="9601200" cy="921150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Wskaźniki projektu – nabór 3.3.B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62037" y="1254699"/>
            <a:ext cx="9967991" cy="4321214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20000"/>
              </a:lnSpc>
              <a:buFont typeface="+mj-lt"/>
              <a:buAutoNum type="arabicPeriod" startAt="4"/>
            </a:pPr>
            <a:r>
              <a:rPr lang="pl-PL" dirty="0"/>
              <a:t>Liczba zmodernizowanych energetycznie budynków [szt.];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 startAt="4"/>
            </a:pPr>
            <a:r>
              <a:rPr lang="pl-PL" dirty="0"/>
              <a:t>Liczba wybudowanych jednostek wytwarzania energii elektrycznej z OZE [szt.];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 startAt="4"/>
            </a:pPr>
            <a:r>
              <a:rPr lang="pl-PL" dirty="0"/>
              <a:t>Liczba wybudowanych jednostek wytwarzania energii cieplnej z OZE [szt.]; </a:t>
            </a:r>
          </a:p>
          <a:p>
            <a:pPr marL="457200" indent="-457200" algn="just">
              <a:lnSpc>
                <a:spcPct val="120000"/>
              </a:lnSpc>
              <a:buFont typeface="+mj-lt"/>
              <a:buAutoNum type="arabicPeriod" startAt="4"/>
            </a:pPr>
            <a:r>
              <a:rPr lang="pl-PL" dirty="0"/>
              <a:t>Liczba zmodernizowanych źródeł ciepła [szt.]; </a:t>
            </a:r>
          </a:p>
        </p:txBody>
      </p:sp>
    </p:spTree>
    <p:extLst>
      <p:ext uri="{BB962C8B-B14F-4D97-AF65-F5344CB8AC3E}">
        <p14:creationId xmlns:p14="http://schemas.microsoft.com/office/powerpoint/2010/main" val="503699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58904" y="0"/>
            <a:ext cx="9601200" cy="1050587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Wskaźniki projektu – nabór 6.3.B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8904" y="1050588"/>
            <a:ext cx="10237696" cy="493457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Wskaźniki rezultatu bezpośredniego: brak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pl-PL" dirty="0"/>
              <a:t>Wskaźniki produktu: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pl-PL" dirty="0"/>
              <a:t>Liczba wspartych obiektów infrastruktury zlokalizowanych na rewitalizowanych obszarach [szt.];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pl-PL" dirty="0"/>
              <a:t>Rozwój obszarów miejskich: wyremontowane budynki mieszkalne na obszarach miejskich [szt.]; </a:t>
            </a:r>
          </a:p>
        </p:txBody>
      </p:sp>
    </p:spTree>
    <p:extLst>
      <p:ext uri="{BB962C8B-B14F-4D97-AF65-F5344CB8AC3E}">
        <p14:creationId xmlns:p14="http://schemas.microsoft.com/office/powerpoint/2010/main" val="2761515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980" y="2010101"/>
            <a:ext cx="2908084" cy="1023646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982980" y="560070"/>
            <a:ext cx="50177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b="1">
                <a:solidFill>
                  <a:srgbClr val="A80000"/>
                </a:solidFill>
                <a:latin typeface="+mj-lt"/>
              </a:rPr>
              <a:t>Dziękujemy za </a:t>
            </a:r>
            <a:r>
              <a:rPr lang="pl-PL" sz="3200" b="1" dirty="0">
                <a:solidFill>
                  <a:srgbClr val="A80000"/>
                </a:solidFill>
                <a:latin typeface="+mj-lt"/>
              </a:rPr>
              <a:t>uwagę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469380" y="4183380"/>
            <a:ext cx="5337810" cy="2031325"/>
          </a:xfrm>
          <a:prstGeom prst="rect">
            <a:avLst/>
          </a:prstGeom>
          <a:solidFill>
            <a:srgbClr val="A80000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/>
                </a:solidFill>
              </a:rPr>
              <a:t>Strategie,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/>
                </a:solidFill>
              </a:rPr>
              <a:t>Programy Rewitalizacji,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/>
                </a:solidFill>
              </a:rPr>
              <a:t>Systemy Zarządzania i Kontroli,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/>
                </a:solidFill>
              </a:rPr>
              <a:t>Analizy i ekspertyzy,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/>
                </a:solidFill>
              </a:rPr>
              <a:t>Programy rozwojowe,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/>
                </a:solidFill>
              </a:rPr>
              <a:t>Studia Wykonalności ,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pl-PL" dirty="0">
                <a:solidFill>
                  <a:schemeClr val="bg1"/>
                </a:solidFill>
              </a:rPr>
              <a:t>Wnioski o dofinansowanie . 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346710" y="4183379"/>
            <a:ext cx="5337810" cy="244682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b="1" dirty="0">
                <a:solidFill>
                  <a:schemeClr val="bg1"/>
                </a:solidFill>
              </a:rPr>
              <a:t>EffiCon </a:t>
            </a:r>
            <a:r>
              <a:rPr lang="pl-PL" b="1" dirty="0">
                <a:solidFill>
                  <a:schemeClr val="bg1"/>
                </a:solidFill>
              </a:rPr>
              <a:t>s</a:t>
            </a:r>
            <a:r>
              <a:rPr lang="it-IT" b="1" dirty="0">
                <a:solidFill>
                  <a:schemeClr val="bg1"/>
                </a:solidFill>
              </a:rPr>
              <a:t>p. z o.o. </a:t>
            </a:r>
            <a:r>
              <a:rPr lang="pl-PL" b="1" dirty="0">
                <a:solidFill>
                  <a:schemeClr val="bg1"/>
                </a:solidFill>
              </a:rPr>
              <a:t>s</a:t>
            </a:r>
            <a:r>
              <a:rPr lang="it-IT" b="1" dirty="0">
                <a:solidFill>
                  <a:schemeClr val="bg1"/>
                </a:solidFill>
              </a:rPr>
              <a:t>p. k.</a:t>
            </a:r>
            <a:endParaRPr lang="pl-PL" b="1" dirty="0">
              <a:solidFill>
                <a:schemeClr val="bg1"/>
              </a:solidFill>
            </a:endParaRPr>
          </a:p>
          <a:p>
            <a:pPr>
              <a:lnSpc>
                <a:spcPct val="150000"/>
              </a:lnSpc>
            </a:pPr>
            <a:r>
              <a:rPr lang="pl-PL" b="1" dirty="0">
                <a:solidFill>
                  <a:schemeClr val="bg1"/>
                </a:solidFill>
              </a:rPr>
              <a:t>ul. Avicenny 14</a:t>
            </a:r>
          </a:p>
          <a:p>
            <a:pPr>
              <a:lnSpc>
                <a:spcPct val="150000"/>
              </a:lnSpc>
            </a:pPr>
            <a:r>
              <a:rPr lang="pl-PL" b="1" dirty="0">
                <a:solidFill>
                  <a:schemeClr val="bg1"/>
                </a:solidFill>
              </a:rPr>
              <a:t>54-611 Wrocław</a:t>
            </a:r>
          </a:p>
          <a:p>
            <a:pPr>
              <a:lnSpc>
                <a:spcPct val="150000"/>
              </a:lnSpc>
            </a:pPr>
            <a:r>
              <a:rPr lang="pl-PL" b="1" dirty="0">
                <a:solidFill>
                  <a:schemeClr val="bg1"/>
                </a:solidFill>
              </a:rPr>
              <a:t>www.efficon.pl</a:t>
            </a:r>
          </a:p>
          <a:p>
            <a:pPr>
              <a:lnSpc>
                <a:spcPct val="150000"/>
              </a:lnSpc>
            </a:pPr>
            <a:r>
              <a:rPr lang="pl-PL" b="1" dirty="0">
                <a:solidFill>
                  <a:schemeClr val="bg1"/>
                </a:solidFill>
              </a:rPr>
              <a:t>biuro@efficon.pl , tel. 882 838 869 </a:t>
            </a:r>
          </a:p>
          <a:p>
            <a:endParaRPr lang="pl-P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4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400" y="250935"/>
            <a:ext cx="9601200" cy="721832"/>
          </a:xfrm>
        </p:spPr>
        <p:txBody>
          <a:bodyPr/>
          <a:lstStyle/>
          <a:p>
            <a:pPr algn="ctr"/>
            <a:r>
              <a:rPr lang="pl-PL" dirty="0"/>
              <a:t>NABÓR 3.3.B – podstawowe informacje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95399" y="1164077"/>
            <a:ext cx="10494523" cy="4789251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800" dirty="0"/>
              <a:t>Poddziałanie 3.3.1 – OSI ZKD 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Terminy: </a:t>
            </a:r>
            <a:br>
              <a:rPr lang="pl-PL" sz="2800" dirty="0"/>
            </a:br>
            <a:r>
              <a:rPr lang="pl-PL" sz="2800" dirty="0"/>
              <a:t>- opublikowanie ogłoszenia o konkursie - 29 lipiec 2016; </a:t>
            </a:r>
            <a:br>
              <a:rPr lang="pl-PL" sz="2800" dirty="0"/>
            </a:br>
            <a:r>
              <a:rPr lang="pl-PL" sz="2800" dirty="0"/>
              <a:t>- </a:t>
            </a:r>
            <a:r>
              <a:rPr lang="pl-PL" sz="2800" dirty="0">
                <a:solidFill>
                  <a:srgbClr val="FF0000"/>
                </a:solidFill>
              </a:rPr>
              <a:t>planowany termin rozpoczęcia składania wniosków - 29 sierpień 2016; </a:t>
            </a:r>
            <a:br>
              <a:rPr lang="pl-PL" sz="2800" dirty="0"/>
            </a:br>
            <a:r>
              <a:rPr lang="pl-PL" sz="2800" dirty="0"/>
              <a:t>- minimalny termin na składanie wniosków – 7 dni (zostanie określony w Regulaminie konkursu);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Typ projektów: projekty związane z kompleksową modernizacją energetyczną budynków mieszkalnych wielorodzinnych;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Alokacja: 7 876 213,95PLN;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>
                <a:solidFill>
                  <a:srgbClr val="FF0000"/>
                </a:solidFill>
              </a:rPr>
              <a:t>Data zakończenia inwestycji: 12.2018 r. (najpóźniejszy termin złożenia ostatniego wniosku o płatność);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800" dirty="0"/>
              <a:t>W przypadku beneficjentów: Spółdzielnie mieszkaniowe, wspólnoty mieszkaniowe </a:t>
            </a:r>
            <a:br>
              <a:rPr lang="pl-PL" sz="2800" dirty="0"/>
            </a:br>
            <a:r>
              <a:rPr lang="pl-PL" sz="2800" dirty="0"/>
              <a:t>i Towarzystwa Budownictwa Społecznego - trwają jeszcze uzgodnienia z UOKiK odnośnie występowania pomocy publicznej i możliwości udzielania wsparcia w postaci dotacji. Jednocześnie dla tych beneficjentów dostępne będzie wsparcie w formie instrumentów zwrotnych, w konkursach ogłoszonych w późniejszych terminach. </a:t>
            </a:r>
          </a:p>
          <a:p>
            <a:pPr>
              <a:buFontTx/>
              <a:buChar char="-"/>
            </a:pP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793490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400" y="-214008"/>
            <a:ext cx="9601200" cy="1142385"/>
          </a:xfrm>
        </p:spPr>
        <p:txBody>
          <a:bodyPr/>
          <a:lstStyle/>
          <a:p>
            <a:pPr algn="ctr"/>
            <a:r>
              <a:rPr lang="pl-PL" dirty="0"/>
              <a:t>NABÓR 6.3.B – podstawowe informacje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7527" y="1130532"/>
            <a:ext cx="10723418" cy="497101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/>
              <a:t>Poddziałanie 6.3.1 – </a:t>
            </a:r>
            <a:r>
              <a:rPr lang="pl-PL"/>
              <a:t>OSI ZKD; </a:t>
            </a:r>
            <a:endParaRPr lang="pl-PL" dirty="0"/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Terminy: </a:t>
            </a:r>
            <a:br>
              <a:rPr lang="pl-PL" dirty="0"/>
            </a:br>
            <a:r>
              <a:rPr lang="pl-PL" dirty="0"/>
              <a:t>- opublikowanie ogłoszenia o konkursie: 30 czerwiec 2016; </a:t>
            </a:r>
            <a:br>
              <a:rPr lang="pl-PL" dirty="0"/>
            </a:br>
            <a:r>
              <a:rPr lang="pl-PL" dirty="0"/>
              <a:t>- </a:t>
            </a:r>
            <a:r>
              <a:rPr lang="pl-PL" dirty="0">
                <a:solidFill>
                  <a:srgbClr val="FF0000"/>
                </a:solidFill>
              </a:rPr>
              <a:t>planowany termin rozpoczęcia składania wniosków: 1 sierpnia 2016; </a:t>
            </a:r>
            <a:br>
              <a:rPr lang="pl-PL" dirty="0"/>
            </a:br>
            <a:r>
              <a:rPr lang="pl-PL" dirty="0"/>
              <a:t>- minimalny termin na składanie wniosków – 7 dni (zostanie określony w Regulaminie konkursu);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Typ projektów: Remont, odnowa części wspólnych wielorodzinnych budynków mieszkalnych;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/>
              <a:t>Alokacja: 7 930 926,61PLN;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</a:rPr>
              <a:t>Data zakończenia inwestycji: 12.2018 r. (najpóźniejszy termin złożenia ostatniego wniosku o płatność);</a:t>
            </a:r>
          </a:p>
          <a:p>
            <a:pPr marL="0" indent="0">
              <a:buNone/>
            </a:pPr>
            <a:r>
              <a:rPr lang="pl-PL" sz="5000" dirty="0"/>
              <a:t> </a:t>
            </a:r>
          </a:p>
          <a:p>
            <a:pPr marL="0" indent="0" algn="ctr">
              <a:buNone/>
            </a:pPr>
            <a:endParaRPr lang="pl-PL" sz="4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4896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400" y="-214008"/>
            <a:ext cx="9601200" cy="1142385"/>
          </a:xfrm>
        </p:spPr>
        <p:txBody>
          <a:bodyPr/>
          <a:lstStyle/>
          <a:p>
            <a:pPr algn="ctr"/>
            <a:r>
              <a:rPr lang="pl-PL" dirty="0"/>
              <a:t>NABÓR 3.3.B – podstawowe wymagania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7527" y="1130532"/>
            <a:ext cx="10723418" cy="497101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200" dirty="0">
                <a:solidFill>
                  <a:srgbClr val="FF0000"/>
                </a:solidFill>
              </a:rPr>
              <a:t>Realizowane przedsięwzięcia muszą wynikać z Planów Gospodarki Niskoemisyjnej; 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Projekty muszą dot. kompleksowej termomodernizacji: oznacza to, że każdy projekt powinien zawierać co najmniej komponent termomodernizacji oraz zarządzania energią (chyba, że system ten już istnieje i nie ma potrzeby rozwijania go);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Projekty powinny obejmować również element edukacyjny użytkowników docelowych, ponieważ poprawne funkcjonowanie nowoczesnych systemów ogrzewania/ chłodzenia wymaga świadomego ich użytkowania i często zmiany dotychczasowych </a:t>
            </a:r>
            <a:r>
              <a:rPr lang="pl-PL" sz="2200" dirty="0" err="1"/>
              <a:t>zachowań</a:t>
            </a:r>
            <a:r>
              <a:rPr lang="pl-PL" sz="2200" dirty="0"/>
              <a:t>. Nie powinien on się jednak ograniczać wyłącznie do technicznej instrukcji obsługi urządzeń (która powinna być zapewniona) ale powinien również odnieść się do</a:t>
            </a:r>
            <a:r>
              <a:rPr lang="pl-PL" sz="2200" dirty="0">
                <a:solidFill>
                  <a:srgbClr val="2D2E2D"/>
                </a:solidFill>
              </a:rPr>
              <a:t> szerszego kontekstu projektu, wskazując na jego walor ekologiczny;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>
                <a:solidFill>
                  <a:srgbClr val="FF0000"/>
                </a:solidFill>
              </a:rPr>
              <a:t>Elementem poprzedzającym realizację projektów musi być sporządzenie audytów energetycznych i/lub audytów efektywności energetycznej, które posłużą do weryfikacji faktycznych oszczędności energii oraz wynikających z nich wymiernych skutków finansowych;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6286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400" y="-214008"/>
            <a:ext cx="9601200" cy="1142385"/>
          </a:xfrm>
        </p:spPr>
        <p:txBody>
          <a:bodyPr/>
          <a:lstStyle/>
          <a:p>
            <a:pPr algn="ctr"/>
            <a:r>
              <a:rPr lang="pl-PL" dirty="0"/>
              <a:t>NABÓR 3.3.B – podstawowe wymagania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7527" y="1130532"/>
            <a:ext cx="10723418" cy="497101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pl-PL" dirty="0"/>
              <a:t>Osiągnięcie zamierzonych celów modernizacyjnych powinno zostać potwierdzone audytem po zakończeniu rzeczowej realizacji projektu;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l-PL" dirty="0">
                <a:solidFill>
                  <a:srgbClr val="FF0000"/>
                </a:solidFill>
              </a:rPr>
              <a:t>Dofinansowanie uzyskają projekty, których efektem realizacji będzie oszczędność energii na poziomie nie mniejszym niż 25% w stosunku do sytuacji wyjściowej określonej przez audyt energetyczny;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l-PL" dirty="0">
                <a:solidFill>
                  <a:srgbClr val="FF0000"/>
                </a:solidFill>
              </a:rPr>
              <a:t>W przypadku inwestycji dotyczących źródeł ciepła, wsparte projekty muszą skutkować redukcją CO2 w odniesieniu do istniejących instalacji (o co najmniej 30% w przypadku zamiany spalanego paliwa), co powinno wynikać z dokumentacji projektu;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l-PL" dirty="0"/>
              <a:t>Wspierane urządzenia do ogrzewania powinny od początku okresu programowania charakteryzować się obowiązującym od końca 2020 r. minimalnym poziomem efektywności energetycznej i normami emisji zanieczyszczeń, które zostały określone </a:t>
            </a:r>
            <a:br>
              <a:rPr lang="pl-PL" dirty="0"/>
            </a:br>
            <a:r>
              <a:rPr lang="pl-PL" dirty="0"/>
              <a:t>w środkach wykonawczych do dyrektywy 2009/125/WE z dnia 21 października 2009 r. ustanawiającej ogólne zasady ustalania wymogów dotyczących </a:t>
            </a:r>
            <a:r>
              <a:rPr lang="pl-PL" dirty="0" err="1"/>
              <a:t>ekoprojektu</a:t>
            </a:r>
            <a:r>
              <a:rPr lang="pl-PL" dirty="0"/>
              <a:t> dla produktów związanych z energią. </a:t>
            </a:r>
          </a:p>
          <a:p>
            <a:pPr marL="514350" indent="-514350">
              <a:buFont typeface="+mj-lt"/>
              <a:buAutoNum type="arabicPeriod" startAt="5"/>
            </a:pPr>
            <a:r>
              <a:rPr lang="pl-PL" dirty="0"/>
              <a:t>Wszystkie progi procentowe, dotyczące np. oszczędności energii, zmniejszenia emisji CO2 czy wartości wydatków kwalifikowalnych na oświetlenie energooszczędne, liczone są w odniesieniu do budynku będącego przedmiotem projektu. Jeśli projekt obejmuje termomodernizację kilku budynków, progi określane są dla każdego z nich z osobna.</a:t>
            </a:r>
          </a:p>
        </p:txBody>
      </p:sp>
    </p:spTree>
    <p:extLst>
      <p:ext uri="{BB962C8B-B14F-4D97-AF65-F5344CB8AC3E}">
        <p14:creationId xmlns:p14="http://schemas.microsoft.com/office/powerpoint/2010/main" val="276133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95400" y="133004"/>
            <a:ext cx="9601200" cy="997528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NABÓR 6.3.B – podstawowe wymagania oraz typy działań i preferencje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7527" y="1413165"/>
            <a:ext cx="10723418" cy="497101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>
                <a:solidFill>
                  <a:srgbClr val="FF0000"/>
                </a:solidFill>
              </a:rPr>
              <a:t>Wszystkie projekty planowane do realizacji muszą być ujęte w lokalnym programie rewitalizacji lub w dokumencie równoważnym;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Możliwe są działania poprawiające efektywność energetyczną, analogiczne do działania 3.3 „Efektywność energetyczna w budynkach użyteczności publicznej i sektorze mieszkaniowym” (schematy 3.3 A i 3.3 B). Wartość takich inwestycji nie może przekraczać 49% wartości wydatków kwalifikowalnych na pojedynczy budynek w projekcie;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Preferowane będą projekty dotyczące zabytków wpisanych do rejestru prowadzonego przez Wojewódzkiego Konserwatora Zabytków we Wrocławiu;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1555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5651" y="223222"/>
            <a:ext cx="9601200" cy="79259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NABÓR 3.3.B – typy działań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2777" y="1268730"/>
            <a:ext cx="9967991" cy="48713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400" dirty="0">
                <a:solidFill>
                  <a:schemeClr val="tx2"/>
                </a:solidFill>
              </a:rPr>
              <a:t>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855651" y="1015815"/>
            <a:ext cx="9967991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AutoNum type="arabicPeriod"/>
            </a:pPr>
            <a:r>
              <a:rPr lang="pl-PL" sz="2000" dirty="0"/>
              <a:t>ocieplenie (termomodernizacja) obiektów (ocieplenie ścian, stropów, fundamentów, stropodachów lub dachów, modernizacja lub wymiana stolarki okiennej i drzwiowej lub wymiana </a:t>
            </a:r>
            <a:r>
              <a:rPr lang="pl-PL" sz="2000" dirty="0" err="1"/>
              <a:t>oszkleń</a:t>
            </a:r>
            <a:r>
              <a:rPr lang="pl-PL" sz="2000" dirty="0"/>
              <a:t> w budynkach na efektywne energetycznie, likwidacja liniowych i punktowych mostków cieplnych, montaż urządzeń zacieniających okna (np. rolety, żaluzje);</a:t>
            </a:r>
          </a:p>
          <a:p>
            <a:pPr marL="457200" lvl="0" indent="-45720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AutoNum type="arabicPeriod"/>
            </a:pPr>
            <a:r>
              <a:rPr lang="pl-PL" sz="2000" dirty="0"/>
              <a:t>modernizacja systemów grzewczych (izolacja cieplna, równoważenie hydrauliczne lub kompleksowa modernizacja instalacji ogrzewania lub przygotowania ciepłej wody użytkowej) wraz z wymianą i podłączeniem do źródła ciepła, np. podłączenie do sieci ciepłowniczej/ chłodniczej, lub instalację źródeł ciepła opartych o OZE (np. pomp ciepła) – o ile wynika z audytu lub instalacja kotłów spalających biomasę lub ewentualnie paliwa gazowe, ale jedynie w szczególnie uzasadnionych przypadkach, gdy osiągnięte zostanie znaczne zwiększenie efektywności energetycznej oraz gdy istnieją szczególnie pilne potrzeby. Inwestycje muszą przyczyniać się do zmniejszenia emisji CO2 i innych zanieczyszczeń powietrza oraz do znacznego zwiększenia oszczędności energii. </a:t>
            </a:r>
            <a:endParaRPr lang="pl-PL" sz="2000" b="1" i="1" dirty="0"/>
          </a:p>
        </p:txBody>
      </p:sp>
    </p:spTree>
    <p:extLst>
      <p:ext uri="{BB962C8B-B14F-4D97-AF65-F5344CB8AC3E}">
        <p14:creationId xmlns:p14="http://schemas.microsoft.com/office/powerpoint/2010/main" val="94823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5651" y="223222"/>
            <a:ext cx="9601200" cy="79259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NABÓR 3.3.B – typy działań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2777" y="1268730"/>
            <a:ext cx="9967991" cy="48713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400" dirty="0">
                <a:solidFill>
                  <a:schemeClr val="tx2"/>
                </a:solidFill>
              </a:rPr>
              <a:t>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855651" y="1015815"/>
            <a:ext cx="10815418" cy="43699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32000" lvl="0" algn="just">
              <a:lnSpc>
                <a:spcPct val="107000"/>
              </a:lnSpc>
              <a:spcBef>
                <a:spcPts val="2400"/>
              </a:spcBef>
              <a:spcAft>
                <a:spcPts val="0"/>
              </a:spcAft>
            </a:pPr>
            <a:r>
              <a:rPr lang="pl-PL" sz="2000" dirty="0"/>
              <a:t>Wymiana kotła może zostać wsparta jedynie w przypadku, gdy podłączenie do sieci ciepłowniczej na danym obszarze nie jest uzasadnione ekonomicznie lub technicznie niemożliwe oraz audyt nie przewiduje zastosowania źródła ciepła wykorzystującego OZE; </a:t>
            </a:r>
          </a:p>
          <a:p>
            <a:pPr marL="457200" lvl="0" indent="-45720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+mj-lt"/>
              <a:buAutoNum type="arabicPeriod" startAt="3"/>
            </a:pPr>
            <a:r>
              <a:rPr lang="pl-PL" sz="2000" dirty="0"/>
              <a:t>modernizacja przyłącza do sieci ciepłowniczej, modernizacja systemów wentylacji (w tym z odzyskiem ciepła), modernizacja i/lub instalacja systemów klimatyzacji;</a:t>
            </a:r>
          </a:p>
          <a:p>
            <a:pPr marL="457200" lvl="0" indent="-45720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+mj-lt"/>
              <a:buAutoNum type="arabicPeriod" startAt="3"/>
            </a:pPr>
            <a:r>
              <a:rPr lang="pl-PL" sz="2000" dirty="0"/>
              <a:t>instalacja OZE – (np. na potrzeby pozyskiwania ciepłej wody użytkowej lub </a:t>
            </a:r>
            <a:r>
              <a:rPr lang="pl-PL" sz="2000" dirty="0" err="1"/>
              <a:t>fotowoltaiki</a:t>
            </a:r>
            <a:r>
              <a:rPr lang="pl-PL" sz="2000" dirty="0"/>
              <a:t>) jeśli wynika z audytu (z wyłączeniem źródeł w układzie wysokosprawnej kogeneracji i </a:t>
            </a:r>
            <a:r>
              <a:rPr lang="pl-PL" sz="2000" dirty="0" err="1"/>
              <a:t>trigeneracji</a:t>
            </a:r>
            <a:r>
              <a:rPr lang="pl-PL" sz="2000" dirty="0"/>
              <a:t>) na potrzeby modernizowanych energetycznie budynków. W przypadku instalacji do produkcji energii elektrycznej np. fotowoltaicznej czy wykorzystującej siłę wiatru dopuszcza się </a:t>
            </a:r>
            <a:r>
              <a:rPr lang="pl-PL" sz="2000" dirty="0" err="1"/>
              <a:t>mikroinstalacje</a:t>
            </a:r>
            <a:r>
              <a:rPr lang="pl-PL" sz="2000" dirty="0"/>
              <a:t>, których moc powinna być obliczona na zaspokojenie zapotrzebowania na energię elektryczną w modernizowanym budynku, na podstawie średniorocznego zużycia za poprzedni rok i </a:t>
            </a:r>
            <a:r>
              <a:rPr lang="pl-PL" sz="2000" dirty="0" err="1"/>
              <a:t>uwzgędniającego</a:t>
            </a:r>
            <a:r>
              <a:rPr lang="pl-PL" sz="2000" dirty="0"/>
              <a:t> oszczędności uzyskane w wyniku realizacji projektu</a:t>
            </a:r>
            <a:r>
              <a:rPr lang="pl-PL" sz="2000"/>
              <a:t>.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998211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55651" y="223222"/>
            <a:ext cx="9601200" cy="792593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NABÓR 3.3.B – typy działań</a:t>
            </a:r>
            <a:endParaRPr lang="pl-PL" dirty="0">
              <a:solidFill>
                <a:srgbClr val="C0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2777" y="1268730"/>
            <a:ext cx="9967991" cy="487138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400" dirty="0">
                <a:solidFill>
                  <a:schemeClr val="tx2"/>
                </a:solidFill>
              </a:rPr>
              <a:t> </a:t>
            </a: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855651" y="1015815"/>
            <a:ext cx="10715665" cy="50321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+mj-lt"/>
              <a:buAutoNum type="arabicPeriod" startAt="5"/>
            </a:pPr>
            <a:r>
              <a:rPr lang="pl-PL" sz="2000" dirty="0"/>
              <a:t>instalacja systemów monitoringu i zarządzania energią cieplną i elektryczną (termostaty, czujniki temperatury, pogodowe, obecności, sterowniki, automatyczne układy regulacji, aplikacje komputerowe, gotowe systemy, urządzenia pomiarowe itp.) mające na celu zmniejszenie zużycia energii poprzez dostosowanie mocy urządzeń do chwilowego zapotrzebowania;</a:t>
            </a:r>
          </a:p>
          <a:p>
            <a:pPr marL="457200" lvl="0" indent="-457200" algn="just">
              <a:lnSpc>
                <a:spcPct val="107000"/>
              </a:lnSpc>
              <a:spcAft>
                <a:spcPts val="0"/>
              </a:spcAft>
              <a:buClr>
                <a:srgbClr val="FF0000"/>
              </a:buClr>
              <a:buFont typeface="+mj-lt"/>
              <a:buAutoNum type="arabicPeriod" startAt="5"/>
            </a:pPr>
            <a:r>
              <a:rPr lang="pl-PL" sz="2000" dirty="0"/>
              <a:t>element uzupełniający projektu (którego wartość nie przekroczy 10% wartości wydatków kwalifikowalnych) może stanowić wymiana oświetlenia (w przypadku typu 3.3.B tylko w częściach wspólnych) i innych urządzeń stanowiących wyposażenie budynku (np. windy, napędy urządzeń i instalacji, pompy w instalacjach C.O. i C.W.U) na energooszczędne w tym także usprawnienia systemu poprzez np. inteligentne zarządzanie oświetleniem i wdrażanie systemów oświetlenia o regulowanych parametrach (natężenie, wydajność, sterowanie) w zależności od potrzeb użytkowych (czujniki natężenia światła, czujniki ruchu, oprawy oświetleniowe zwiększające efektywność oświetlenia, wyłączniki czasowe itp.) oraz stosowanie energooszczędnych systemów zasilania. Zmniejszenie zużycia energii elektrycznej w budynku musi być udokumentowane;</a:t>
            </a:r>
            <a:endParaRPr lang="pl-PL" sz="2000" b="1" i="1" dirty="0"/>
          </a:p>
        </p:txBody>
      </p:sp>
    </p:spTree>
    <p:extLst>
      <p:ext uri="{BB962C8B-B14F-4D97-AF65-F5344CB8AC3E}">
        <p14:creationId xmlns:p14="http://schemas.microsoft.com/office/powerpoint/2010/main" val="1671355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087C0F-7449-45C4-B248-63D02665BF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1338</Words>
  <Application>Microsoft Office PowerPoint</Application>
  <PresentationFormat>Panoramiczny</PresentationFormat>
  <Paragraphs>110</Paragraphs>
  <Slides>16</Slides>
  <Notes>16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16</vt:i4>
      </vt:variant>
    </vt:vector>
  </HeadingPairs>
  <TitlesOfParts>
    <vt:vector size="19" baseType="lpstr">
      <vt:lpstr>Arial</vt:lpstr>
      <vt:lpstr>Wingdings</vt:lpstr>
      <vt:lpstr>Diamond Grid 16x9</vt:lpstr>
      <vt:lpstr>Nabory: 3.3.B oraz 6.3.B  w ramach RPO WD 2014-2020  Kłodzko - 18.03.2016 r.  Kontakt: biuro@efficon.pl , tel. 882 838 869      </vt:lpstr>
      <vt:lpstr>NABÓR 3.3.B – podstawowe informacje</vt:lpstr>
      <vt:lpstr>NABÓR 6.3.B – podstawowe informacje</vt:lpstr>
      <vt:lpstr>NABÓR 3.3.B – podstawowe wymagania </vt:lpstr>
      <vt:lpstr>NABÓR 3.3.B – podstawowe wymagania </vt:lpstr>
      <vt:lpstr>NABÓR 6.3.B – podstawowe wymagania oraz typy działań i preferencje</vt:lpstr>
      <vt:lpstr>NABÓR 3.3.B – typy działań</vt:lpstr>
      <vt:lpstr>NABÓR 3.3.B – typy działań</vt:lpstr>
      <vt:lpstr>NABÓR 3.3.B – typy działań</vt:lpstr>
      <vt:lpstr>NABÓR 3.3.B – preferencje</vt:lpstr>
      <vt:lpstr>Kwalifikowalność wydatków – ograniczenia dot. naboru 3.3.B</vt:lpstr>
      <vt:lpstr>Kwalifikowalność wydatków – ograniczenia dot. naboru 6.3.B</vt:lpstr>
      <vt:lpstr>Wskaźniki projektu – nabór 3.3.B</vt:lpstr>
      <vt:lpstr>Wskaźniki projektu – nabór 3.3.B </vt:lpstr>
      <vt:lpstr>Wskaźniki projektu – nabór 6.3.B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2015-10-05T06:45:20Z</dcterms:created>
  <dcterms:modified xsi:type="dcterms:W3CDTF">2016-03-16T08:27:08Z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TC030310159991</vt:lpwstr>
  </property>
</Properties>
</file>